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290" r:id="rId4"/>
    <p:sldId id="295" r:id="rId5"/>
    <p:sldId id="261" r:id="rId6"/>
    <p:sldId id="273" r:id="rId7"/>
    <p:sldId id="275" r:id="rId8"/>
    <p:sldId id="281" r:id="rId9"/>
    <p:sldId id="280" r:id="rId10"/>
    <p:sldId id="278" r:id="rId11"/>
    <p:sldId id="277" r:id="rId12"/>
    <p:sldId id="276" r:id="rId13"/>
    <p:sldId id="282" r:id="rId14"/>
    <p:sldId id="284" r:id="rId15"/>
    <p:sldId id="292" r:id="rId16"/>
    <p:sldId id="288" r:id="rId17"/>
    <p:sldId id="285" r:id="rId18"/>
    <p:sldId id="289" r:id="rId19"/>
    <p:sldId id="286" r:id="rId20"/>
    <p:sldId id="287" r:id="rId21"/>
    <p:sldId id="294" r:id="rId22"/>
    <p:sldId id="297" r:id="rId23"/>
    <p:sldId id="298" r:id="rId24"/>
  </p:sldIdLst>
  <p:sldSz cx="9144000" cy="6858000" type="screen4x3"/>
  <p:notesSz cx="6877050" cy="100028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4"/>
    <p:penClr>
      <a:srgbClr val="FF0000"/>
    </p:penClr>
  </p:showPr>
  <p:clrMru>
    <a:srgbClr val="E6ECB2"/>
    <a:srgbClr val="DDDDDD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>
        <p:scale>
          <a:sx n="80" d="100"/>
          <a:sy n="80" d="100"/>
        </p:scale>
        <p:origin x="-108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58" y="-114"/>
      </p:cViewPr>
      <p:guideLst>
        <p:guide orient="horz" pos="3150"/>
        <p:guide pos="216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werkblad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werkblad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l-BE"/>
  <c:chart>
    <c:title>
      <c:tx>
        <c:rich>
          <a:bodyPr/>
          <a:lstStyle/>
          <a:p>
            <a:pPr>
              <a:defRPr sz="2000"/>
            </a:pPr>
            <a:r>
              <a:rPr lang="nl-BE" sz="2000" dirty="0" smtClean="0"/>
              <a:t>Aanwezigheden vrijdagavond (gemiddelde)</a:t>
            </a:r>
            <a:endParaRPr lang="nl-BE" sz="2000" dirty="0"/>
          </a:p>
        </c:rich>
      </c:tx>
      <c:layout>
        <c:manualLayout>
          <c:xMode val="edge"/>
          <c:yMode val="edge"/>
          <c:x val="0.1609935497363047"/>
          <c:y val="2.6214617294775189E-2"/>
        </c:manualLayout>
      </c:layout>
      <c:overlay val="1"/>
    </c:title>
    <c:plotArea>
      <c:layout>
        <c:manualLayout>
          <c:layoutTarget val="inner"/>
          <c:xMode val="edge"/>
          <c:yMode val="edge"/>
          <c:x val="0.12475061127661866"/>
          <c:y val="0.12185789416791497"/>
          <c:w val="0.61974829414558774"/>
          <c:h val="0.68107109720541936"/>
        </c:manualLayout>
      </c:layout>
      <c:barChart>
        <c:barDir val="col"/>
        <c:grouping val="clustered"/>
        <c:ser>
          <c:idx val="0"/>
          <c:order val="0"/>
          <c:tx>
            <c:strRef>
              <c:f>Blad1!$B$3</c:f>
              <c:strCache>
                <c:ptCount val="1"/>
                <c:pt idx="0">
                  <c:v>Totaal Leden</c:v>
                </c:pt>
              </c:strCache>
            </c:strRef>
          </c:tx>
          <c:dLbls>
            <c:showVal val="1"/>
          </c:dLbls>
          <c:cat>
            <c:strRef>
              <c:f>Blad1!$A$4:$A$15</c:f>
              <c:strCache>
                <c:ptCount val="12"/>
                <c:pt idx="0">
                  <c:v>2003-04</c:v>
                </c:pt>
                <c:pt idx="1">
                  <c:v>2004-05</c:v>
                </c:pt>
                <c:pt idx="2">
                  <c:v>2005-06</c:v>
                </c:pt>
                <c:pt idx="3">
                  <c:v>2006-07</c:v>
                </c:pt>
                <c:pt idx="4">
                  <c:v>2007-08</c:v>
                </c:pt>
                <c:pt idx="5">
                  <c:v>2008-09</c:v>
                </c:pt>
                <c:pt idx="6">
                  <c:v>2009-10</c:v>
                </c:pt>
                <c:pt idx="7">
                  <c:v>2010-11</c:v>
                </c:pt>
                <c:pt idx="8">
                  <c:v>2011-12</c:v>
                </c:pt>
                <c:pt idx="9">
                  <c:v>2012-13</c:v>
                </c:pt>
                <c:pt idx="10">
                  <c:v>2013-14</c:v>
                </c:pt>
                <c:pt idx="11">
                  <c:v>2014-15</c:v>
                </c:pt>
              </c:strCache>
            </c:strRef>
          </c:cat>
          <c:val>
            <c:numRef>
              <c:f>Blad1!$B$4:$B$15</c:f>
              <c:numCache>
                <c:formatCode>General</c:formatCode>
                <c:ptCount val="12"/>
                <c:pt idx="0">
                  <c:v>73</c:v>
                </c:pt>
                <c:pt idx="1">
                  <c:v>90</c:v>
                </c:pt>
                <c:pt idx="2">
                  <c:v>114</c:v>
                </c:pt>
                <c:pt idx="3">
                  <c:v>110</c:v>
                </c:pt>
                <c:pt idx="4">
                  <c:v>126</c:v>
                </c:pt>
                <c:pt idx="5">
                  <c:v>133</c:v>
                </c:pt>
                <c:pt idx="6">
                  <c:v>139</c:v>
                </c:pt>
                <c:pt idx="7">
                  <c:v>151</c:v>
                </c:pt>
                <c:pt idx="8">
                  <c:v>156</c:v>
                </c:pt>
                <c:pt idx="9">
                  <c:v>148</c:v>
                </c:pt>
                <c:pt idx="10">
                  <c:v>146</c:v>
                </c:pt>
                <c:pt idx="11">
                  <c:v>140</c:v>
                </c:pt>
              </c:numCache>
            </c:numRef>
          </c:val>
        </c:ser>
        <c:ser>
          <c:idx val="1"/>
          <c:order val="1"/>
          <c:tx>
            <c:strRef>
              <c:f>Blad1!$C$3</c:f>
              <c:strCache>
                <c:ptCount val="1"/>
                <c:pt idx="0">
                  <c:v>Spelers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Blad1!$A$4:$A$15</c:f>
              <c:strCache>
                <c:ptCount val="12"/>
                <c:pt idx="0">
                  <c:v>2003-04</c:v>
                </c:pt>
                <c:pt idx="1">
                  <c:v>2004-05</c:v>
                </c:pt>
                <c:pt idx="2">
                  <c:v>2005-06</c:v>
                </c:pt>
                <c:pt idx="3">
                  <c:v>2006-07</c:v>
                </c:pt>
                <c:pt idx="4">
                  <c:v>2007-08</c:v>
                </c:pt>
                <c:pt idx="5">
                  <c:v>2008-09</c:v>
                </c:pt>
                <c:pt idx="6">
                  <c:v>2009-10</c:v>
                </c:pt>
                <c:pt idx="7">
                  <c:v>2010-11</c:v>
                </c:pt>
                <c:pt idx="8">
                  <c:v>2011-12</c:v>
                </c:pt>
                <c:pt idx="9">
                  <c:v>2012-13</c:v>
                </c:pt>
                <c:pt idx="10">
                  <c:v>2013-14</c:v>
                </c:pt>
                <c:pt idx="11">
                  <c:v>2014-15</c:v>
                </c:pt>
              </c:strCache>
            </c:strRef>
          </c:cat>
          <c:val>
            <c:numRef>
              <c:f>Blad1!$C$4:$C$15</c:f>
              <c:numCache>
                <c:formatCode>General</c:formatCode>
                <c:ptCount val="12"/>
                <c:pt idx="0">
                  <c:v>43.8</c:v>
                </c:pt>
                <c:pt idx="1">
                  <c:v>48.2</c:v>
                </c:pt>
                <c:pt idx="2">
                  <c:v>53.9</c:v>
                </c:pt>
                <c:pt idx="3">
                  <c:v>54.2</c:v>
                </c:pt>
                <c:pt idx="4">
                  <c:v>55.1</c:v>
                </c:pt>
                <c:pt idx="5">
                  <c:v>54.4</c:v>
                </c:pt>
                <c:pt idx="6">
                  <c:v>52.2</c:v>
                </c:pt>
                <c:pt idx="7">
                  <c:v>50.8</c:v>
                </c:pt>
                <c:pt idx="8">
                  <c:v>62.4</c:v>
                </c:pt>
                <c:pt idx="9">
                  <c:v>61</c:v>
                </c:pt>
                <c:pt idx="10">
                  <c:v>60</c:v>
                </c:pt>
                <c:pt idx="11">
                  <c:v>57</c:v>
                </c:pt>
              </c:numCache>
            </c:numRef>
          </c:val>
        </c:ser>
        <c:ser>
          <c:idx val="2"/>
          <c:order val="2"/>
          <c:tx>
            <c:strRef>
              <c:f>Blad1!$D$3</c:f>
              <c:strCache>
                <c:ptCount val="1"/>
                <c:pt idx="0">
                  <c:v>Tafels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Val val="1"/>
          </c:dLbls>
          <c:cat>
            <c:strRef>
              <c:f>Blad1!$A$4:$A$15</c:f>
              <c:strCache>
                <c:ptCount val="12"/>
                <c:pt idx="0">
                  <c:v>2003-04</c:v>
                </c:pt>
                <c:pt idx="1">
                  <c:v>2004-05</c:v>
                </c:pt>
                <c:pt idx="2">
                  <c:v>2005-06</c:v>
                </c:pt>
                <c:pt idx="3">
                  <c:v>2006-07</c:v>
                </c:pt>
                <c:pt idx="4">
                  <c:v>2007-08</c:v>
                </c:pt>
                <c:pt idx="5">
                  <c:v>2008-09</c:v>
                </c:pt>
                <c:pt idx="6">
                  <c:v>2009-10</c:v>
                </c:pt>
                <c:pt idx="7">
                  <c:v>2010-11</c:v>
                </c:pt>
                <c:pt idx="8">
                  <c:v>2011-12</c:v>
                </c:pt>
                <c:pt idx="9">
                  <c:v>2012-13</c:v>
                </c:pt>
                <c:pt idx="10">
                  <c:v>2013-14</c:v>
                </c:pt>
                <c:pt idx="11">
                  <c:v>2014-15</c:v>
                </c:pt>
              </c:strCache>
            </c:strRef>
          </c:cat>
          <c:val>
            <c:numRef>
              <c:f>Blad1!$D$4:$D$15</c:f>
              <c:numCache>
                <c:formatCode>General</c:formatCode>
                <c:ptCount val="12"/>
                <c:pt idx="0">
                  <c:v>11</c:v>
                </c:pt>
                <c:pt idx="1">
                  <c:v>12</c:v>
                </c:pt>
                <c:pt idx="2">
                  <c:v>13.5</c:v>
                </c:pt>
                <c:pt idx="3">
                  <c:v>13.5</c:v>
                </c:pt>
                <c:pt idx="4">
                  <c:v>14</c:v>
                </c:pt>
                <c:pt idx="5">
                  <c:v>13.5</c:v>
                </c:pt>
                <c:pt idx="6">
                  <c:v>13</c:v>
                </c:pt>
                <c:pt idx="7">
                  <c:v>12.5</c:v>
                </c:pt>
                <c:pt idx="8">
                  <c:v>15.5</c:v>
                </c:pt>
                <c:pt idx="9">
                  <c:v>15</c:v>
                </c:pt>
                <c:pt idx="10">
                  <c:v>15</c:v>
                </c:pt>
                <c:pt idx="11">
                  <c:v>14.5</c:v>
                </c:pt>
              </c:numCache>
            </c:numRef>
          </c:val>
        </c:ser>
        <c:axId val="83612800"/>
        <c:axId val="83614336"/>
      </c:barChart>
      <c:catAx>
        <c:axId val="83612800"/>
        <c:scaling>
          <c:orientation val="minMax"/>
        </c:scaling>
        <c:axPos val="b"/>
        <c:tickLblPos val="nextTo"/>
        <c:crossAx val="83614336"/>
        <c:crosses val="autoZero"/>
        <c:auto val="1"/>
        <c:lblAlgn val="ctr"/>
        <c:lblOffset val="100"/>
      </c:catAx>
      <c:valAx>
        <c:axId val="83614336"/>
        <c:scaling>
          <c:orientation val="minMax"/>
        </c:scaling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tickLblPos val="nextTo"/>
        <c:crossAx val="83612800"/>
        <c:crosses val="autoZero"/>
        <c:crossBetween val="between"/>
      </c:valAx>
      <c:spPr>
        <a:ln w="0" cap="flat">
          <a:solidFill>
            <a:srgbClr val="000000"/>
          </a:solidFill>
        </a:ln>
      </c:spPr>
    </c:plotArea>
    <c:legend>
      <c:legendPos val="r"/>
      <c:layout>
        <c:manualLayout>
          <c:xMode val="edge"/>
          <c:yMode val="edge"/>
          <c:x val="0.78186667401101051"/>
          <c:y val="0.40726574674885985"/>
          <c:w val="0.18849142812329986"/>
          <c:h val="0.18525137597324023"/>
        </c:manualLayout>
      </c:layout>
    </c:legend>
    <c:plotVisOnly val="1"/>
  </c:chart>
  <c:spPr>
    <a:noFill/>
  </c:spPr>
  <c:txPr>
    <a:bodyPr/>
    <a:lstStyle/>
    <a:p>
      <a:pPr>
        <a:defRPr sz="1800"/>
      </a:pPr>
      <a:endParaRPr lang="nl-B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BE"/>
  <c:chart>
    <c:title>
      <c:tx>
        <c:rich>
          <a:bodyPr/>
          <a:lstStyle/>
          <a:p>
            <a:pPr>
              <a:defRPr/>
            </a:pPr>
            <a:r>
              <a:rPr lang="nl-BE" sz="2000" dirty="0" smtClean="0"/>
              <a:t>Aanwezigheden</a:t>
            </a:r>
            <a:r>
              <a:rPr lang="nl-BE" sz="2000" baseline="0" dirty="0" smtClean="0"/>
              <a:t> woensdagnamiddag (gemiddelde)</a:t>
            </a:r>
            <a:endParaRPr lang="nl-BE" sz="2000" dirty="0"/>
          </a:p>
        </c:rich>
      </c:tx>
      <c:layout>
        <c:manualLayout>
          <c:xMode val="edge"/>
          <c:yMode val="edge"/>
          <c:x val="0.14039619379523208"/>
          <c:y val="2.7628701890064271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Blad1!$B$3</c:f>
              <c:strCache>
                <c:ptCount val="1"/>
                <c:pt idx="0">
                  <c:v>Totaal Leden</c:v>
                </c:pt>
              </c:strCache>
            </c:strRef>
          </c:tx>
          <c:dLbls>
            <c:showVal val="1"/>
          </c:dLbls>
          <c:cat>
            <c:strRef>
              <c:f>Blad1!$A$4:$A$15</c:f>
              <c:strCache>
                <c:ptCount val="12"/>
                <c:pt idx="0">
                  <c:v>2003-04</c:v>
                </c:pt>
                <c:pt idx="1">
                  <c:v>2004-05</c:v>
                </c:pt>
                <c:pt idx="2">
                  <c:v>2005-06</c:v>
                </c:pt>
                <c:pt idx="3">
                  <c:v>2006-07</c:v>
                </c:pt>
                <c:pt idx="4">
                  <c:v>2007-08</c:v>
                </c:pt>
                <c:pt idx="5">
                  <c:v>2008-09</c:v>
                </c:pt>
                <c:pt idx="6">
                  <c:v>2009-10</c:v>
                </c:pt>
                <c:pt idx="7">
                  <c:v>2010-11</c:v>
                </c:pt>
                <c:pt idx="8">
                  <c:v>2011-12</c:v>
                </c:pt>
                <c:pt idx="9">
                  <c:v>2012-13</c:v>
                </c:pt>
                <c:pt idx="10">
                  <c:v>2013-14</c:v>
                </c:pt>
                <c:pt idx="11">
                  <c:v>2014-15</c:v>
                </c:pt>
              </c:strCache>
            </c:strRef>
          </c:cat>
          <c:val>
            <c:numRef>
              <c:f>Blad1!$B$4:$B$15</c:f>
              <c:numCache>
                <c:formatCode>General</c:formatCode>
                <c:ptCount val="12"/>
                <c:pt idx="0">
                  <c:v>73</c:v>
                </c:pt>
                <c:pt idx="1">
                  <c:v>90</c:v>
                </c:pt>
                <c:pt idx="2">
                  <c:v>114</c:v>
                </c:pt>
                <c:pt idx="3">
                  <c:v>110</c:v>
                </c:pt>
                <c:pt idx="4">
                  <c:v>126</c:v>
                </c:pt>
                <c:pt idx="5">
                  <c:v>133</c:v>
                </c:pt>
                <c:pt idx="6">
                  <c:v>139</c:v>
                </c:pt>
                <c:pt idx="7">
                  <c:v>151</c:v>
                </c:pt>
                <c:pt idx="8">
                  <c:v>156</c:v>
                </c:pt>
                <c:pt idx="9">
                  <c:v>148</c:v>
                </c:pt>
                <c:pt idx="10">
                  <c:v>146</c:v>
                </c:pt>
                <c:pt idx="11">
                  <c:v>140</c:v>
                </c:pt>
              </c:numCache>
            </c:numRef>
          </c:val>
        </c:ser>
        <c:ser>
          <c:idx val="1"/>
          <c:order val="1"/>
          <c:tx>
            <c:strRef>
              <c:f>Blad1!$C$3</c:f>
              <c:strCache>
                <c:ptCount val="1"/>
                <c:pt idx="0">
                  <c:v>Spelers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Blad1!$A$4:$A$15</c:f>
              <c:strCache>
                <c:ptCount val="12"/>
                <c:pt idx="0">
                  <c:v>2003-04</c:v>
                </c:pt>
                <c:pt idx="1">
                  <c:v>2004-05</c:v>
                </c:pt>
                <c:pt idx="2">
                  <c:v>2005-06</c:v>
                </c:pt>
                <c:pt idx="3">
                  <c:v>2006-07</c:v>
                </c:pt>
                <c:pt idx="4">
                  <c:v>2007-08</c:v>
                </c:pt>
                <c:pt idx="5">
                  <c:v>2008-09</c:v>
                </c:pt>
                <c:pt idx="6">
                  <c:v>2009-10</c:v>
                </c:pt>
                <c:pt idx="7">
                  <c:v>2010-11</c:v>
                </c:pt>
                <c:pt idx="8">
                  <c:v>2011-12</c:v>
                </c:pt>
                <c:pt idx="9">
                  <c:v>2012-13</c:v>
                </c:pt>
                <c:pt idx="10">
                  <c:v>2013-14</c:v>
                </c:pt>
                <c:pt idx="11">
                  <c:v>2014-15</c:v>
                </c:pt>
              </c:strCache>
            </c:strRef>
          </c:cat>
          <c:val>
            <c:numRef>
              <c:f>Blad1!$C$4:$C$15</c:f>
              <c:numCache>
                <c:formatCode>General</c:formatCode>
                <c:ptCount val="12"/>
                <c:pt idx="0">
                  <c:v>33.200000000000003</c:v>
                </c:pt>
                <c:pt idx="1">
                  <c:v>38.6</c:v>
                </c:pt>
                <c:pt idx="2">
                  <c:v>42</c:v>
                </c:pt>
                <c:pt idx="3">
                  <c:v>47.5</c:v>
                </c:pt>
                <c:pt idx="4">
                  <c:v>50.6</c:v>
                </c:pt>
                <c:pt idx="5">
                  <c:v>52.9</c:v>
                </c:pt>
                <c:pt idx="6">
                  <c:v>53.3</c:v>
                </c:pt>
                <c:pt idx="7">
                  <c:v>50.9</c:v>
                </c:pt>
                <c:pt idx="8">
                  <c:v>49</c:v>
                </c:pt>
                <c:pt idx="9">
                  <c:v>46</c:v>
                </c:pt>
                <c:pt idx="10">
                  <c:v>41</c:v>
                </c:pt>
                <c:pt idx="11">
                  <c:v>36</c:v>
                </c:pt>
              </c:numCache>
            </c:numRef>
          </c:val>
        </c:ser>
        <c:ser>
          <c:idx val="2"/>
          <c:order val="2"/>
          <c:tx>
            <c:strRef>
              <c:f>Blad1!$D$3</c:f>
              <c:strCache>
                <c:ptCount val="1"/>
                <c:pt idx="0">
                  <c:v>Tafels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Val val="1"/>
          </c:dLbls>
          <c:cat>
            <c:strRef>
              <c:f>Blad1!$A$4:$A$15</c:f>
              <c:strCache>
                <c:ptCount val="12"/>
                <c:pt idx="0">
                  <c:v>2003-04</c:v>
                </c:pt>
                <c:pt idx="1">
                  <c:v>2004-05</c:v>
                </c:pt>
                <c:pt idx="2">
                  <c:v>2005-06</c:v>
                </c:pt>
                <c:pt idx="3">
                  <c:v>2006-07</c:v>
                </c:pt>
                <c:pt idx="4">
                  <c:v>2007-08</c:v>
                </c:pt>
                <c:pt idx="5">
                  <c:v>2008-09</c:v>
                </c:pt>
                <c:pt idx="6">
                  <c:v>2009-10</c:v>
                </c:pt>
                <c:pt idx="7">
                  <c:v>2010-11</c:v>
                </c:pt>
                <c:pt idx="8">
                  <c:v>2011-12</c:v>
                </c:pt>
                <c:pt idx="9">
                  <c:v>2012-13</c:v>
                </c:pt>
                <c:pt idx="10">
                  <c:v>2013-14</c:v>
                </c:pt>
                <c:pt idx="11">
                  <c:v>2014-15</c:v>
                </c:pt>
              </c:strCache>
            </c:strRef>
          </c:cat>
          <c:val>
            <c:numRef>
              <c:f>Blad1!$D$4:$D$15</c:f>
              <c:numCache>
                <c:formatCode>General</c:formatCode>
                <c:ptCount val="12"/>
                <c:pt idx="0">
                  <c:v>8.5</c:v>
                </c:pt>
                <c:pt idx="1">
                  <c:v>9.5</c:v>
                </c:pt>
                <c:pt idx="2">
                  <c:v>10.5</c:v>
                </c:pt>
                <c:pt idx="3">
                  <c:v>12</c:v>
                </c:pt>
                <c:pt idx="4">
                  <c:v>12.5</c:v>
                </c:pt>
                <c:pt idx="5">
                  <c:v>13</c:v>
                </c:pt>
                <c:pt idx="6">
                  <c:v>13.5</c:v>
                </c:pt>
                <c:pt idx="7">
                  <c:v>12.5</c:v>
                </c:pt>
                <c:pt idx="8">
                  <c:v>12</c:v>
                </c:pt>
                <c:pt idx="9">
                  <c:v>11.5</c:v>
                </c:pt>
                <c:pt idx="10">
                  <c:v>10</c:v>
                </c:pt>
                <c:pt idx="11">
                  <c:v>9</c:v>
                </c:pt>
              </c:numCache>
            </c:numRef>
          </c:val>
        </c:ser>
        <c:axId val="94515200"/>
        <c:axId val="94516736"/>
      </c:barChart>
      <c:catAx>
        <c:axId val="94515200"/>
        <c:scaling>
          <c:orientation val="minMax"/>
        </c:scaling>
        <c:axPos val="b"/>
        <c:tickLblPos val="nextTo"/>
        <c:crossAx val="94516736"/>
        <c:crosses val="autoZero"/>
        <c:auto val="1"/>
        <c:lblAlgn val="ctr"/>
        <c:lblOffset val="100"/>
      </c:catAx>
      <c:valAx>
        <c:axId val="94516736"/>
        <c:scaling>
          <c:orientation val="minMax"/>
        </c:scaling>
        <c:axPos val="l"/>
        <c:majorGridlines/>
        <c:numFmt formatCode="General" sourceLinked="1"/>
        <c:tickLblPos val="nextTo"/>
        <c:spPr>
          <a:ln>
            <a:solidFill>
              <a:srgbClr val="000000"/>
            </a:solidFill>
          </a:ln>
        </c:spPr>
        <c:crossAx val="94515200"/>
        <c:crosses val="autoZero"/>
        <c:crossBetween val="between"/>
      </c:valAx>
      <c:spPr>
        <a:ln w="6350">
          <a:solidFill>
            <a:srgbClr val="000000"/>
          </a:solidFill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nl-BE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526" cy="50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7" tIns="46498" rIns="92997" bIns="46498" numCol="1" anchor="t" anchorCtr="0" compatLnSpc="1">
            <a:prstTxWarp prst="textNoShape">
              <a:avLst/>
            </a:prstTxWarp>
          </a:bodyPr>
          <a:lstStyle>
            <a:lvl1pPr defTabSz="930264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937" y="0"/>
            <a:ext cx="2979526" cy="50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7" tIns="46498" rIns="92997" bIns="46498" numCol="1" anchor="t" anchorCtr="0" compatLnSpc="1">
            <a:prstTxWarp prst="textNoShape">
              <a:avLst/>
            </a:prstTxWarp>
          </a:bodyPr>
          <a:lstStyle>
            <a:lvl1pPr algn="r" defTabSz="930264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041"/>
            <a:ext cx="2979526" cy="50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7" tIns="46498" rIns="92997" bIns="46498" numCol="1" anchor="b" anchorCtr="0" compatLnSpc="1">
            <a:prstTxWarp prst="textNoShape">
              <a:avLst/>
            </a:prstTxWarp>
          </a:bodyPr>
          <a:lstStyle>
            <a:lvl1pPr defTabSz="930264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937" y="9501041"/>
            <a:ext cx="2979526" cy="50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7" tIns="46498" rIns="92997" bIns="46498" numCol="1" anchor="b" anchorCtr="0" compatLnSpc="1">
            <a:prstTxWarp prst="textNoShape">
              <a:avLst/>
            </a:prstTxWarp>
          </a:bodyPr>
          <a:lstStyle>
            <a:lvl1pPr algn="r" defTabSz="930264">
              <a:defRPr sz="1200"/>
            </a:lvl1pPr>
          </a:lstStyle>
          <a:p>
            <a:pPr>
              <a:defRPr/>
            </a:pPr>
            <a:fld id="{D4D88964-4138-4EE8-9845-DB06635191C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526" cy="50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7" tIns="46498" rIns="92997" bIns="46498" numCol="1" anchor="t" anchorCtr="0" compatLnSpc="1">
            <a:prstTxWarp prst="textNoShape">
              <a:avLst/>
            </a:prstTxWarp>
          </a:bodyPr>
          <a:lstStyle>
            <a:lvl1pPr defTabSz="930264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937" y="0"/>
            <a:ext cx="2979526" cy="50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7" tIns="46498" rIns="92997" bIns="46498" numCol="1" anchor="t" anchorCtr="0" compatLnSpc="1">
            <a:prstTxWarp prst="textNoShape">
              <a:avLst/>
            </a:prstTxWarp>
          </a:bodyPr>
          <a:lstStyle>
            <a:lvl1pPr algn="r" defTabSz="930264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5003800" cy="3752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706" y="4751309"/>
            <a:ext cx="5501640" cy="45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7" tIns="46498" rIns="92997" bIns="464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1041"/>
            <a:ext cx="2979526" cy="50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7" tIns="46498" rIns="92997" bIns="46498" numCol="1" anchor="b" anchorCtr="0" compatLnSpc="1">
            <a:prstTxWarp prst="textNoShape">
              <a:avLst/>
            </a:prstTxWarp>
          </a:bodyPr>
          <a:lstStyle>
            <a:lvl1pPr defTabSz="930264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937" y="9501041"/>
            <a:ext cx="2979526" cy="50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7" tIns="46498" rIns="92997" bIns="46498" numCol="1" anchor="b" anchorCtr="0" compatLnSpc="1">
            <a:prstTxWarp prst="textNoShape">
              <a:avLst/>
            </a:prstTxWarp>
          </a:bodyPr>
          <a:lstStyle>
            <a:lvl1pPr algn="r" defTabSz="930264">
              <a:defRPr sz="1200"/>
            </a:lvl1pPr>
          </a:lstStyle>
          <a:p>
            <a:pPr>
              <a:defRPr/>
            </a:pPr>
            <a:fld id="{C5C3F3B7-855A-4951-A2B9-17B92A6FB1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C3F3B7-855A-4951-A2B9-17B92A6FB110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0FC2D7-F828-4F9F-8B9F-46C7775A1605}" type="slidenum">
              <a:rPr lang="nl-NL" smtClean="0"/>
              <a:pPr/>
              <a:t>13</a:t>
            </a:fld>
            <a:endParaRPr lang="nl-NL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25" y="749300"/>
            <a:ext cx="5003800" cy="37528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B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2C69B-84A0-4C35-A69B-7968E62534F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36A4B-7209-4821-AEF5-E06C999731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E326-5BC7-47E4-ACC8-8A49F30AB1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F5BB-344B-4F77-ADB7-2D45812DE5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72CE8-33B0-45E8-9064-9FB31EDDBDC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649BA-97B6-4CEE-A84D-43EDC159F2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DEFD8-330F-4A95-AD1A-B8BF6391273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A0447-A924-4598-B95F-90805194A6E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CB721-9495-49FA-B2A7-68147E6E8F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6AD09-8FC1-47AC-995B-8C90699F9FF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2496-9928-4894-8780-11773BB0B1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9527580-6F3F-4BF8-BE6B-17D7B810CB1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117E5-DF7F-4547-996E-CF45BA2BA608}" type="datetimeFigureOut">
              <a:rPr lang="nl-BE" smtClean="0"/>
              <a:pPr/>
              <a:t>29/05/2015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E11DC-1475-40E5-A06B-5F4398C0266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beledonk.b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dirty="0" smtClean="0"/>
              <a:t/>
            </a:r>
            <a:br>
              <a:rPr lang="nl-BE" b="1" dirty="0" smtClean="0"/>
            </a:br>
            <a:endParaRPr lang="nl-NL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412875"/>
            <a:ext cx="8893175" cy="5256213"/>
          </a:xfrm>
        </p:spPr>
        <p:txBody>
          <a:bodyPr/>
          <a:lstStyle/>
          <a:p>
            <a:pPr eaLnBrk="1" hangingPunct="1"/>
            <a:r>
              <a:rPr lang="nl-BE" sz="2400" b="1" u="sng" dirty="0" smtClean="0"/>
              <a:t>AGENDA</a:t>
            </a:r>
            <a:endParaRPr lang="nl-BE" sz="2400" u="sng" dirty="0" smtClean="0"/>
          </a:p>
          <a:p>
            <a:pPr algn="l" eaLnBrk="1" hangingPunct="1"/>
            <a:endParaRPr lang="nl-BE" sz="1200" dirty="0" smtClean="0"/>
          </a:p>
          <a:p>
            <a:pPr algn="l" eaLnBrk="1" hangingPunct="1"/>
            <a:r>
              <a:rPr lang="nl-BE" sz="2400" dirty="0" smtClean="0"/>
              <a:t>- Opening en inleiding</a:t>
            </a:r>
            <a:endParaRPr lang="nl-BE" sz="2400" u="sng" dirty="0" smtClean="0"/>
          </a:p>
          <a:p>
            <a:pPr algn="l" eaLnBrk="1" hangingPunct="1"/>
            <a:r>
              <a:rPr lang="nl-BE" sz="2400" dirty="0" smtClean="0"/>
              <a:t>- Financieel verslag</a:t>
            </a:r>
            <a:endParaRPr lang="nl-BE" sz="2400" b="1" dirty="0" smtClean="0"/>
          </a:p>
          <a:p>
            <a:pPr algn="l" eaLnBrk="1" hangingPunct="1">
              <a:buFontTx/>
              <a:buChar char="-"/>
            </a:pPr>
            <a:r>
              <a:rPr lang="nl-BE" sz="2400" dirty="0" smtClean="0"/>
              <a:t> Overzicht van het voorbije jaar</a:t>
            </a:r>
          </a:p>
          <a:p>
            <a:pPr algn="l" eaLnBrk="1" hangingPunct="1">
              <a:buFontTx/>
              <a:buChar char="-"/>
            </a:pPr>
            <a:r>
              <a:rPr lang="nl-BE" sz="2400" dirty="0" smtClean="0"/>
              <a:t> Komende activiteiten</a:t>
            </a:r>
          </a:p>
          <a:p>
            <a:pPr algn="l" eaLnBrk="1" hangingPunct="1">
              <a:buFontTx/>
              <a:buChar char="-"/>
            </a:pPr>
            <a:r>
              <a:rPr lang="nl-BE" sz="2400" dirty="0" smtClean="0"/>
              <a:t> Lidgeld 2015 - 2016</a:t>
            </a:r>
            <a:endParaRPr lang="nl-NL" sz="2400" dirty="0" smtClean="0"/>
          </a:p>
          <a:p>
            <a:pPr algn="l" eaLnBrk="1" hangingPunct="1"/>
            <a:r>
              <a:rPr lang="nl-NL" sz="2400" dirty="0" smtClean="0"/>
              <a:t>- Vragen, voorstellen en opmerkingen van de leden</a:t>
            </a:r>
            <a:endParaRPr lang="nl-BE" sz="2400" dirty="0" smtClean="0"/>
          </a:p>
          <a:p>
            <a:pPr algn="l" eaLnBrk="1" hangingPunct="1"/>
            <a:r>
              <a:rPr lang="nl-BE" sz="2400" dirty="0" smtClean="0"/>
              <a:t>- Resultaten van de bridgesessies op vrijdagavond en</a:t>
            </a:r>
            <a:br>
              <a:rPr lang="nl-BE" sz="2400" dirty="0" smtClean="0"/>
            </a:br>
            <a:r>
              <a:rPr lang="nl-BE" sz="2400" dirty="0" smtClean="0"/>
              <a:t>  woensdagnamiddag</a:t>
            </a:r>
          </a:p>
          <a:p>
            <a:pPr algn="l" eaLnBrk="1" hangingPunct="1"/>
            <a:r>
              <a:rPr lang="nl-BE" sz="2400" dirty="0" smtClean="0"/>
              <a:t>- Broodjes en drankje aangeboden door het bestuur</a:t>
            </a:r>
            <a:endParaRPr lang="nl-NL" sz="2400" dirty="0" smtClean="0"/>
          </a:p>
        </p:txBody>
      </p:sp>
      <p:pic>
        <p:nvPicPr>
          <p:cNvPr id="4101" name="Picture 4" descr="logo(kleur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pic>
        <p:nvPicPr>
          <p:cNvPr id="11268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1124744"/>
            <a:ext cx="9144000" cy="877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BE" u="sng" dirty="0" smtClean="0">
                <a:latin typeface="+mj-lt"/>
              </a:rPr>
              <a:t>Groot Tornooi van </a:t>
            </a:r>
            <a:r>
              <a:rPr lang="nl-BE" u="sng" dirty="0" err="1" smtClean="0">
                <a:latin typeface="+mj-lt"/>
              </a:rPr>
              <a:t>Brasschaat</a:t>
            </a:r>
            <a:r>
              <a:rPr lang="nl-BE" u="sng" dirty="0" smtClean="0">
                <a:latin typeface="+mj-lt"/>
              </a:rPr>
              <a:t> op </a:t>
            </a:r>
            <a:r>
              <a:rPr lang="nl-BE" u="sng" dirty="0" err="1" smtClean="0">
                <a:latin typeface="+mj-lt"/>
              </a:rPr>
              <a:t>wo</a:t>
            </a:r>
            <a:r>
              <a:rPr lang="nl-BE" u="sng" dirty="0" smtClean="0">
                <a:latin typeface="+mj-lt"/>
              </a:rPr>
              <a:t> 2 juli 2014</a:t>
            </a:r>
          </a:p>
          <a:p>
            <a:pPr>
              <a:spcBef>
                <a:spcPct val="50000"/>
              </a:spcBef>
              <a:defRPr/>
            </a:pPr>
            <a:r>
              <a:rPr lang="nl-BE" sz="1600" dirty="0" smtClean="0"/>
              <a:t>Dit tornooi werd voor de 8</a:t>
            </a:r>
            <a:r>
              <a:rPr lang="nl-BE" sz="1600" baseline="30000" dirty="0" smtClean="0"/>
              <a:t>de</a:t>
            </a:r>
            <a:r>
              <a:rPr lang="nl-BE" sz="1600" dirty="0" smtClean="0"/>
              <a:t> maal ingericht door onze club. Er waren 124 deelnemers ingeschreven, waarvan 66 clubleden. Het was een sterk bezet tornooi met verschillende ereplaatsen voor onze clubleden. Naast de 3 hoofdprijzen waren er extra prijzen voor de clubleden en iedereen boven de 50% had prijs. </a:t>
            </a:r>
            <a:r>
              <a:rPr lang="nl-BE" sz="1600" dirty="0" err="1" smtClean="0"/>
              <a:t>Bielebale</a:t>
            </a:r>
            <a:r>
              <a:rPr lang="nl-BE" sz="1600" dirty="0" smtClean="0"/>
              <a:t> serveerde zoals gebruikelijk drank, broodjes en vlaai.</a:t>
            </a:r>
          </a:p>
          <a:p>
            <a:pPr algn="ctr">
              <a:spcBef>
                <a:spcPts val="600"/>
              </a:spcBef>
              <a:defRPr/>
            </a:pPr>
            <a:r>
              <a:rPr lang="nl-BE" u="sng" dirty="0" smtClean="0">
                <a:latin typeface="+mj-lt"/>
              </a:rPr>
              <a:t>Kroegentocht en BBQ </a:t>
            </a:r>
            <a:r>
              <a:rPr lang="nl-BE" u="sng" dirty="0">
                <a:latin typeface="+mj-lt"/>
              </a:rPr>
              <a:t>op </a:t>
            </a:r>
            <a:r>
              <a:rPr lang="nl-BE" u="sng" dirty="0" err="1">
                <a:latin typeface="+mj-lt"/>
              </a:rPr>
              <a:t>za</a:t>
            </a:r>
            <a:r>
              <a:rPr lang="nl-BE" u="sng" dirty="0">
                <a:latin typeface="+mj-lt"/>
              </a:rPr>
              <a:t> </a:t>
            </a:r>
            <a:r>
              <a:rPr lang="nl-BE" u="sng" dirty="0" smtClean="0">
                <a:latin typeface="+mj-lt"/>
              </a:rPr>
              <a:t>23 augustus 2014</a:t>
            </a:r>
            <a:endParaRPr lang="nl-BE" u="sng" dirty="0">
              <a:latin typeface="+mj-lt"/>
            </a:endParaRPr>
          </a:p>
          <a:p>
            <a:pPr>
              <a:spcBef>
                <a:spcPts val="600"/>
              </a:spcBef>
              <a:defRPr/>
            </a:pPr>
            <a:r>
              <a:rPr lang="nl-BE" sz="1600" dirty="0" smtClean="0"/>
              <a:t>Onze eerste kroegentocht kende een goed verloop en is voor herhaling vatbaar. Er waren 37 paren ingeschreven en de winnaars waren </a:t>
            </a:r>
            <a:r>
              <a:rPr lang="nl-BE" sz="1600" dirty="0" err="1" smtClean="0"/>
              <a:t>Jeannine</a:t>
            </a:r>
            <a:r>
              <a:rPr lang="nl-BE" sz="1600" dirty="0" smtClean="0"/>
              <a:t> Van </a:t>
            </a:r>
            <a:r>
              <a:rPr lang="nl-BE" sz="1600" dirty="0" err="1" smtClean="0"/>
              <a:t>Uffel</a:t>
            </a:r>
            <a:r>
              <a:rPr lang="nl-BE" sz="1600" dirty="0" smtClean="0"/>
              <a:t> en Guy </a:t>
            </a:r>
            <a:r>
              <a:rPr lang="nl-BE" sz="1600" dirty="0" err="1" smtClean="0"/>
              <a:t>Mayeur</a:t>
            </a:r>
            <a:r>
              <a:rPr lang="nl-BE" sz="1600" dirty="0" smtClean="0"/>
              <a:t>.</a:t>
            </a:r>
            <a:br>
              <a:rPr lang="nl-BE" sz="1600" dirty="0" smtClean="0"/>
            </a:br>
            <a:r>
              <a:rPr lang="nl-BE" sz="1600" dirty="0" smtClean="0"/>
              <a:t>De BBQ die volgde was weer tiptop en we gingen allen tevreden naar huis</a:t>
            </a:r>
          </a:p>
          <a:p>
            <a:pPr algn="ctr">
              <a:spcBef>
                <a:spcPts val="600"/>
              </a:spcBef>
              <a:defRPr/>
            </a:pPr>
            <a:r>
              <a:rPr lang="nl-BE" u="sng" dirty="0" smtClean="0"/>
              <a:t>Wapenstilstandstornooi op </a:t>
            </a:r>
            <a:r>
              <a:rPr lang="nl-BE" u="sng" dirty="0" err="1" smtClean="0"/>
              <a:t>di</a:t>
            </a:r>
            <a:r>
              <a:rPr lang="nl-BE" u="sng" dirty="0" smtClean="0"/>
              <a:t> 11 november 2014</a:t>
            </a:r>
            <a:endParaRPr lang="nl-BE" u="sng" dirty="0"/>
          </a:p>
          <a:p>
            <a:pPr>
              <a:spcBef>
                <a:spcPts val="600"/>
              </a:spcBef>
              <a:defRPr/>
            </a:pPr>
            <a:r>
              <a:rPr lang="nl-BE" sz="1600" dirty="0" smtClean="0"/>
              <a:t>Weer een geslaagd tornooi op 11/11. Na de 4de ronde waren er gebakjes voorzien. De 58 deelnemers genoten ervan.</a:t>
            </a:r>
          </a:p>
          <a:p>
            <a:pPr algn="ctr">
              <a:spcBef>
                <a:spcPts val="1200"/>
              </a:spcBef>
              <a:defRPr/>
            </a:pPr>
            <a:r>
              <a:rPr lang="nl-BE" u="sng" dirty="0" smtClean="0"/>
              <a:t>6</a:t>
            </a:r>
            <a:r>
              <a:rPr lang="nl-BE" u="sng" baseline="30000" dirty="0" smtClean="0"/>
              <a:t>de</a:t>
            </a:r>
            <a:r>
              <a:rPr lang="nl-BE" u="sng" dirty="0" smtClean="0"/>
              <a:t> </a:t>
            </a:r>
            <a:r>
              <a:rPr lang="nl-BE" u="sng" dirty="0" err="1" smtClean="0"/>
              <a:t>Vanhelmont</a:t>
            </a:r>
            <a:r>
              <a:rPr lang="nl-BE" u="sng" dirty="0" smtClean="0"/>
              <a:t>/</a:t>
            </a:r>
            <a:r>
              <a:rPr lang="nl-BE" u="sng" dirty="0" err="1" smtClean="0"/>
              <a:t>Blomme</a:t>
            </a:r>
            <a:r>
              <a:rPr lang="nl-BE" u="sng" dirty="0" smtClean="0"/>
              <a:t> </a:t>
            </a:r>
            <a:r>
              <a:rPr lang="nl-BE" u="sng" dirty="0" err="1" smtClean="0"/>
              <a:t>Trophy</a:t>
            </a:r>
            <a:r>
              <a:rPr lang="nl-BE" u="sng" dirty="0" smtClean="0"/>
              <a:t> op 26 december 2014</a:t>
            </a:r>
          </a:p>
          <a:p>
            <a:pPr>
              <a:spcBef>
                <a:spcPts val="600"/>
              </a:spcBef>
              <a:defRPr/>
            </a:pPr>
            <a:r>
              <a:rPr lang="nl-BE" sz="1600" dirty="0" smtClean="0"/>
              <a:t>Het was een geslaagd tornooi, met 18 bridgetafels en nadien aperitief, hapjes, spaghetti, kaas en wijn à </a:t>
            </a:r>
            <a:r>
              <a:rPr lang="nl-BE" sz="1600" dirty="0" err="1" smtClean="0"/>
              <a:t>volonté</a:t>
            </a:r>
            <a:r>
              <a:rPr lang="nl-BE" sz="1600" dirty="0" smtClean="0"/>
              <a:t>. Met dank aan onze sponsor en voorzitter Bart </a:t>
            </a:r>
            <a:r>
              <a:rPr lang="nl-BE" sz="1600" dirty="0" err="1" smtClean="0"/>
              <a:t>Magerman</a:t>
            </a:r>
            <a:r>
              <a:rPr lang="nl-BE" sz="1600" dirty="0" smtClean="0"/>
              <a:t> en zijn helpers.</a:t>
            </a:r>
            <a:br>
              <a:rPr lang="nl-BE" sz="1600" dirty="0" smtClean="0"/>
            </a:br>
            <a:r>
              <a:rPr lang="nl-BE" sz="1600" dirty="0" smtClean="0"/>
              <a:t>De inleg wordt overgemaakt aan een project voor kansarme kinderen. </a:t>
            </a:r>
          </a:p>
          <a:p>
            <a:pPr algn="ctr">
              <a:spcBef>
                <a:spcPts val="600"/>
              </a:spcBef>
              <a:defRPr/>
            </a:pPr>
            <a:r>
              <a:rPr lang="nl-BE" u="sng" dirty="0" smtClean="0"/>
              <a:t>Overleden Clubleden</a:t>
            </a:r>
          </a:p>
          <a:p>
            <a:pPr>
              <a:spcBef>
                <a:spcPts val="600"/>
              </a:spcBef>
              <a:defRPr/>
            </a:pPr>
            <a:r>
              <a:rPr lang="nl-BE" sz="1600" dirty="0" smtClean="0"/>
              <a:t>We namen in augustus afscheid van ‘n trouw clublid Rosette Van </a:t>
            </a:r>
            <a:r>
              <a:rPr lang="nl-BE" sz="1600" dirty="0" err="1" smtClean="0"/>
              <a:t>Waes</a:t>
            </a:r>
            <a:r>
              <a:rPr lang="nl-BE" sz="1600" dirty="0" smtClean="0"/>
              <a:t>.</a:t>
            </a:r>
          </a:p>
          <a:p>
            <a:pPr>
              <a:spcBef>
                <a:spcPts val="600"/>
              </a:spcBef>
              <a:defRPr/>
            </a:pPr>
            <a:endParaRPr lang="nl-BE" sz="1600" dirty="0" smtClean="0"/>
          </a:p>
          <a:p>
            <a:pPr>
              <a:spcBef>
                <a:spcPts val="600"/>
              </a:spcBef>
              <a:defRPr/>
            </a:pPr>
            <a:endParaRPr lang="nl-BE" sz="1600" dirty="0" smtClean="0"/>
          </a:p>
          <a:p>
            <a:pPr>
              <a:spcBef>
                <a:spcPts val="600"/>
              </a:spcBef>
              <a:defRPr/>
            </a:pPr>
            <a:endParaRPr lang="nl-BE" sz="1600" dirty="0" smtClean="0"/>
          </a:p>
          <a:p>
            <a:pPr>
              <a:spcBef>
                <a:spcPts val="600"/>
              </a:spcBef>
              <a:defRPr/>
            </a:pPr>
            <a:endParaRPr lang="nl-BE" sz="1600" dirty="0" smtClean="0"/>
          </a:p>
          <a:p>
            <a:pPr>
              <a:spcBef>
                <a:spcPts val="600"/>
              </a:spcBef>
              <a:defRPr/>
            </a:pPr>
            <a:endParaRPr lang="nl-NL" sz="1600" dirty="0" smtClean="0"/>
          </a:p>
          <a:p>
            <a:pPr>
              <a:defRPr/>
            </a:pPr>
            <a:endParaRPr lang="nl-BE" sz="1600" dirty="0"/>
          </a:p>
          <a:p>
            <a:pPr>
              <a:defRPr/>
            </a:pPr>
            <a:endParaRPr lang="nl-BE" sz="1600" dirty="0"/>
          </a:p>
          <a:p>
            <a:pPr>
              <a:defRPr/>
            </a:pPr>
            <a:endParaRPr lang="nl-BE" sz="1600" dirty="0"/>
          </a:p>
          <a:p>
            <a:pPr>
              <a:defRPr/>
            </a:pPr>
            <a:endParaRPr lang="nl-BE" sz="1600" dirty="0"/>
          </a:p>
          <a:p>
            <a:pPr>
              <a:spcBef>
                <a:spcPts val="1200"/>
              </a:spcBef>
              <a:defRPr/>
            </a:pPr>
            <a:r>
              <a:rPr lang="nl-BE" sz="1600" dirty="0"/>
              <a:t/>
            </a:r>
            <a:br>
              <a:rPr lang="nl-BE" sz="1600" dirty="0"/>
            </a:br>
            <a:endParaRPr lang="nl-NL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7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7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5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5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pic>
        <p:nvPicPr>
          <p:cNvPr id="12292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1379577"/>
            <a:ext cx="9144000" cy="580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nl-BE" u="sng" dirty="0" smtClean="0">
                <a:latin typeface="+mn-lt"/>
              </a:rPr>
              <a:t>Nieuwjaarsreceptie op </a:t>
            </a:r>
            <a:r>
              <a:rPr lang="nl-BE" u="sng" dirty="0" err="1" smtClean="0">
                <a:latin typeface="+mn-lt"/>
              </a:rPr>
              <a:t>vr</a:t>
            </a:r>
            <a:r>
              <a:rPr lang="nl-BE" u="sng" dirty="0" smtClean="0">
                <a:latin typeface="+mn-lt"/>
              </a:rPr>
              <a:t> 9 januari 2015</a:t>
            </a:r>
          </a:p>
          <a:p>
            <a:pPr>
              <a:spcBef>
                <a:spcPts val="600"/>
              </a:spcBef>
              <a:defRPr/>
            </a:pPr>
            <a:r>
              <a:rPr lang="nl-NL" sz="1600" dirty="0" smtClean="0">
                <a:latin typeface="+mn-lt"/>
              </a:rPr>
              <a:t>Met 17 </a:t>
            </a:r>
            <a:r>
              <a:rPr lang="nl-NL" sz="1600" dirty="0">
                <a:latin typeface="+mn-lt"/>
              </a:rPr>
              <a:t>tafels hebben we het nieuwe jaar ingezet </a:t>
            </a:r>
            <a:r>
              <a:rPr lang="nl-NL" sz="1600" dirty="0" smtClean="0">
                <a:latin typeface="+mn-lt"/>
              </a:rPr>
              <a:t>en na de 5</a:t>
            </a:r>
            <a:r>
              <a:rPr lang="nl-NL" sz="1600" baseline="30000" dirty="0" smtClean="0">
                <a:latin typeface="+mn-lt"/>
              </a:rPr>
              <a:t>de</a:t>
            </a:r>
            <a:r>
              <a:rPr lang="nl-NL" sz="1600" dirty="0" smtClean="0">
                <a:latin typeface="+mn-lt"/>
              </a:rPr>
              <a:t> ronde waren er snacks en drankjes.</a:t>
            </a:r>
            <a:endParaRPr lang="nl-NL" sz="1600" dirty="0">
              <a:latin typeface="+mn-lt"/>
            </a:endParaRPr>
          </a:p>
          <a:p>
            <a:pPr algn="ctr">
              <a:spcBef>
                <a:spcPts val="600"/>
              </a:spcBef>
              <a:defRPr/>
            </a:pPr>
            <a:r>
              <a:rPr lang="nl-BE" u="sng" dirty="0">
                <a:latin typeface="+mn-lt"/>
              </a:rPr>
              <a:t>Kaasavond op </a:t>
            </a:r>
            <a:r>
              <a:rPr lang="nl-BE" u="sng" dirty="0" err="1">
                <a:latin typeface="+mn-lt"/>
              </a:rPr>
              <a:t>vr</a:t>
            </a:r>
            <a:r>
              <a:rPr lang="nl-BE" u="sng" dirty="0">
                <a:latin typeface="+mn-lt"/>
              </a:rPr>
              <a:t> </a:t>
            </a:r>
            <a:r>
              <a:rPr lang="nl-BE" u="sng" dirty="0" smtClean="0">
                <a:latin typeface="+mn-lt"/>
              </a:rPr>
              <a:t>20 </a:t>
            </a:r>
            <a:r>
              <a:rPr lang="nl-BE" u="sng" dirty="0">
                <a:latin typeface="+mn-lt"/>
              </a:rPr>
              <a:t>februari </a:t>
            </a:r>
            <a:r>
              <a:rPr lang="nl-BE" u="sng" dirty="0" smtClean="0">
                <a:latin typeface="+mn-lt"/>
              </a:rPr>
              <a:t>2015</a:t>
            </a:r>
            <a:endParaRPr lang="nl-NL" dirty="0">
              <a:latin typeface="+mn-lt"/>
            </a:endParaRPr>
          </a:p>
          <a:p>
            <a:pPr>
              <a:spcBef>
                <a:spcPts val="600"/>
              </a:spcBef>
              <a:defRPr/>
            </a:pPr>
            <a:r>
              <a:rPr lang="nl-BE" sz="1600" dirty="0">
                <a:latin typeface="+mn-lt"/>
              </a:rPr>
              <a:t>De tafels waren gedekt voor </a:t>
            </a:r>
            <a:r>
              <a:rPr lang="nl-BE" sz="1600" dirty="0" smtClean="0">
                <a:latin typeface="+mn-lt"/>
              </a:rPr>
              <a:t>80 </a:t>
            </a:r>
            <a:r>
              <a:rPr lang="nl-BE" sz="1600" dirty="0">
                <a:latin typeface="+mn-lt"/>
              </a:rPr>
              <a:t>personen</a:t>
            </a:r>
            <a:r>
              <a:rPr lang="nl-NL" sz="1600" dirty="0">
                <a:latin typeface="+mn-lt"/>
              </a:rPr>
              <a:t>. De </a:t>
            </a:r>
            <a:r>
              <a:rPr lang="nl-BE" sz="1600" dirty="0">
                <a:latin typeface="+mn-lt"/>
              </a:rPr>
              <a:t>verschillende </a:t>
            </a:r>
            <a:r>
              <a:rPr lang="nl-BE" sz="1600" dirty="0" smtClean="0">
                <a:latin typeface="+mn-lt"/>
              </a:rPr>
              <a:t>kazen werden </a:t>
            </a:r>
            <a:r>
              <a:rPr lang="nl-BE" sz="1600" dirty="0">
                <a:latin typeface="+mn-lt"/>
              </a:rPr>
              <a:t>doorgespoeld met de nodige wijnen</a:t>
            </a:r>
            <a:r>
              <a:rPr lang="nl-BE" sz="1600" dirty="0" smtClean="0">
                <a:latin typeface="+mn-lt"/>
              </a:rPr>
              <a:t>.</a:t>
            </a:r>
          </a:p>
          <a:p>
            <a:pPr algn="ctr">
              <a:spcBef>
                <a:spcPts val="600"/>
              </a:spcBef>
              <a:defRPr/>
            </a:pPr>
            <a:r>
              <a:rPr lang="nl-BE" u="sng" dirty="0" smtClean="0">
                <a:latin typeface="+mn-lt"/>
              </a:rPr>
              <a:t>Bridge cursus is gestart op </a:t>
            </a:r>
            <a:r>
              <a:rPr lang="nl-BE" u="sng" dirty="0" err="1" smtClean="0">
                <a:latin typeface="+mn-lt"/>
              </a:rPr>
              <a:t>wo</a:t>
            </a:r>
            <a:r>
              <a:rPr lang="nl-BE" u="sng" dirty="0" smtClean="0">
                <a:latin typeface="+mn-lt"/>
              </a:rPr>
              <a:t> 4 maart 2015</a:t>
            </a:r>
          </a:p>
          <a:p>
            <a:pPr>
              <a:spcBef>
                <a:spcPts val="600"/>
              </a:spcBef>
              <a:defRPr/>
            </a:pPr>
            <a:r>
              <a:rPr lang="nl-BE" sz="1600" dirty="0" smtClean="0">
                <a:latin typeface="+mn-lt"/>
              </a:rPr>
              <a:t>17 cursisten hebben ingeschreven. De cursus wordt gegeven aan de hand van de </a:t>
            </a:r>
            <a:r>
              <a:rPr lang="nl-BE" sz="1600" dirty="0" err="1" smtClean="0">
                <a:latin typeface="+mn-lt"/>
              </a:rPr>
              <a:t>CDRom</a:t>
            </a:r>
            <a:r>
              <a:rPr lang="nl-BE" sz="1600" dirty="0" smtClean="0">
                <a:latin typeface="+mn-lt"/>
              </a:rPr>
              <a:t> van Berry Westra met de nodige oefeningen. In de maand juni op vrijdagavond starten we dan onder begeleiding met oefensessies.</a:t>
            </a:r>
          </a:p>
          <a:p>
            <a:pPr algn="ctr">
              <a:spcBef>
                <a:spcPts val="600"/>
              </a:spcBef>
              <a:defRPr/>
            </a:pPr>
            <a:r>
              <a:rPr lang="nl-BE" u="sng" dirty="0" smtClean="0">
                <a:latin typeface="+mn-lt"/>
              </a:rPr>
              <a:t>Finale </a:t>
            </a:r>
            <a:r>
              <a:rPr lang="nl-BE" u="sng" dirty="0">
                <a:latin typeface="+mn-lt"/>
              </a:rPr>
              <a:t>Beker van Vlaanderen op zo </a:t>
            </a:r>
            <a:r>
              <a:rPr lang="nl-BE" u="sng" dirty="0" smtClean="0">
                <a:latin typeface="+mn-lt"/>
              </a:rPr>
              <a:t>29 </a:t>
            </a:r>
            <a:r>
              <a:rPr lang="nl-BE" u="sng" dirty="0">
                <a:latin typeface="+mn-lt"/>
              </a:rPr>
              <a:t>maart </a:t>
            </a:r>
            <a:r>
              <a:rPr lang="nl-BE" u="sng" dirty="0" smtClean="0">
                <a:latin typeface="+mn-lt"/>
              </a:rPr>
              <a:t>2015</a:t>
            </a:r>
            <a:endParaRPr lang="nl-NL" dirty="0">
              <a:latin typeface="+mn-lt"/>
            </a:endParaRPr>
          </a:p>
          <a:p>
            <a:pPr>
              <a:spcBef>
                <a:spcPts val="600"/>
              </a:spcBef>
              <a:defRPr/>
            </a:pPr>
            <a:r>
              <a:rPr lang="nl-BE" sz="1600" dirty="0" smtClean="0">
                <a:latin typeface="+mn-lt"/>
              </a:rPr>
              <a:t>Dit jaar schreven 2 ploegen in en ze behaalden een 25</a:t>
            </a:r>
            <a:r>
              <a:rPr lang="nl-BE" sz="1600" baseline="30000" dirty="0" smtClean="0">
                <a:latin typeface="+mn-lt"/>
              </a:rPr>
              <a:t>ste</a:t>
            </a:r>
            <a:r>
              <a:rPr lang="nl-BE" sz="1600" dirty="0" smtClean="0">
                <a:latin typeface="+mn-lt"/>
              </a:rPr>
              <a:t> en 44</a:t>
            </a:r>
            <a:r>
              <a:rPr lang="nl-BE" sz="1600" baseline="30000" dirty="0" smtClean="0">
                <a:latin typeface="+mn-lt"/>
              </a:rPr>
              <a:t>ste</a:t>
            </a:r>
            <a:r>
              <a:rPr lang="nl-BE" sz="1600" dirty="0" smtClean="0">
                <a:latin typeface="+mn-lt"/>
              </a:rPr>
              <a:t> plaats.</a:t>
            </a:r>
            <a:endParaRPr lang="nl-BE" sz="1600" dirty="0">
              <a:latin typeface="+mn-lt"/>
            </a:endParaRPr>
          </a:p>
          <a:p>
            <a:pPr algn="ctr">
              <a:spcBef>
                <a:spcPts val="600"/>
              </a:spcBef>
              <a:defRPr/>
            </a:pPr>
            <a:r>
              <a:rPr lang="nl-BE" u="sng" dirty="0"/>
              <a:t>Bridgereis </a:t>
            </a:r>
            <a:r>
              <a:rPr lang="nl-BE" u="sng" dirty="0" err="1" smtClean="0"/>
              <a:t>Rhodos</a:t>
            </a:r>
            <a:r>
              <a:rPr lang="nl-BE" u="sng" dirty="0" smtClean="0"/>
              <a:t> begin </a:t>
            </a:r>
            <a:r>
              <a:rPr lang="nl-BE" u="sng" dirty="0"/>
              <a:t>mei </a:t>
            </a:r>
            <a:r>
              <a:rPr lang="nl-BE" u="sng" dirty="0" smtClean="0"/>
              <a:t>2015</a:t>
            </a:r>
            <a:endParaRPr lang="nl-NL" dirty="0"/>
          </a:p>
          <a:p>
            <a:pPr>
              <a:spcBef>
                <a:spcPts val="600"/>
              </a:spcBef>
              <a:defRPr/>
            </a:pPr>
            <a:r>
              <a:rPr lang="nl-BE" sz="1600" dirty="0">
                <a:latin typeface="+mn-lt"/>
              </a:rPr>
              <a:t>Een 20-tal bridgers van onze club hadden zich ingeschreven op de </a:t>
            </a:r>
            <a:r>
              <a:rPr lang="nl-BE" sz="1600" dirty="0" smtClean="0">
                <a:latin typeface="+mn-lt"/>
              </a:rPr>
              <a:t>bridgereis.</a:t>
            </a:r>
            <a:endParaRPr lang="nl-BE" sz="1600" dirty="0">
              <a:latin typeface="+mn-lt"/>
            </a:endParaRPr>
          </a:p>
          <a:p>
            <a:pPr algn="ctr">
              <a:spcBef>
                <a:spcPts val="600"/>
              </a:spcBef>
              <a:defRPr/>
            </a:pPr>
            <a:r>
              <a:rPr lang="nl-BE" u="sng" dirty="0">
                <a:latin typeface="+mn-lt"/>
              </a:rPr>
              <a:t>Onze klassiekers</a:t>
            </a:r>
            <a:r>
              <a:rPr lang="nl-BE" dirty="0">
                <a:latin typeface="+mn-lt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nl-BE" sz="1600" dirty="0">
                <a:latin typeface="+mn-lt"/>
              </a:rPr>
              <a:t>Moederdag, sinterklaas, </a:t>
            </a:r>
            <a:r>
              <a:rPr lang="nl-BE" sz="1600" dirty="0" err="1">
                <a:latin typeface="+mn-lt"/>
              </a:rPr>
              <a:t>vaderdag</a:t>
            </a:r>
            <a:r>
              <a:rPr lang="nl-BE" sz="1600" dirty="0">
                <a:latin typeface="+mn-lt"/>
              </a:rPr>
              <a:t> en de </a:t>
            </a:r>
            <a:r>
              <a:rPr lang="nl-BE" sz="1600" dirty="0" smtClean="0">
                <a:latin typeface="+mn-lt"/>
              </a:rPr>
              <a:t>paashaas blijven </a:t>
            </a:r>
            <a:r>
              <a:rPr lang="nl-BE" sz="1600" dirty="0">
                <a:latin typeface="+mn-lt"/>
              </a:rPr>
              <a:t>een vaste waarde in onze feestkalender</a:t>
            </a:r>
            <a:r>
              <a:rPr lang="nl-BE" sz="1600" dirty="0" smtClean="0">
                <a:latin typeface="+mn-lt"/>
              </a:rPr>
              <a:t>.</a:t>
            </a:r>
            <a:br>
              <a:rPr lang="nl-BE" sz="1600" dirty="0" smtClean="0">
                <a:latin typeface="+mn-lt"/>
              </a:rPr>
            </a:br>
            <a:endParaRPr lang="nl-BE" sz="1600" dirty="0" smtClean="0">
              <a:latin typeface="+mn-lt"/>
            </a:endParaRPr>
          </a:p>
          <a:p>
            <a:pPr algn="ctr">
              <a:spcBef>
                <a:spcPts val="600"/>
              </a:spcBef>
              <a:defRPr/>
            </a:pPr>
            <a:r>
              <a:rPr lang="nl-BE" sz="1600" u="sng" dirty="0" smtClean="0"/>
              <a:t> </a:t>
            </a:r>
            <a:endParaRPr lang="nl-BE" sz="1600" dirty="0">
              <a:latin typeface="+mn-lt"/>
            </a:endParaRPr>
          </a:p>
          <a:p>
            <a:pPr>
              <a:spcBef>
                <a:spcPct val="50000"/>
              </a:spcBef>
              <a:defRPr/>
            </a:pPr>
            <a:endParaRPr lang="nl-BE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7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7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7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7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pic>
        <p:nvPicPr>
          <p:cNvPr id="13316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1484784"/>
            <a:ext cx="9144000" cy="493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nl-BE" u="sng" dirty="0" smtClean="0"/>
              <a:t>Deelname aan activiteiten van Witte Wilg</a:t>
            </a:r>
            <a:endParaRPr lang="nl-BE" dirty="0" smtClean="0"/>
          </a:p>
          <a:p>
            <a:pPr>
              <a:spcBef>
                <a:spcPts val="600"/>
              </a:spcBef>
              <a:defRPr/>
            </a:pPr>
            <a:r>
              <a:rPr lang="nl-BE" sz="1600" dirty="0" smtClean="0"/>
              <a:t>De bridgemarathon 21 februari 2015 met winnaars Hans </a:t>
            </a:r>
            <a:r>
              <a:rPr lang="nl-BE" sz="1600" dirty="0" err="1" smtClean="0"/>
              <a:t>Adriaensens</a:t>
            </a:r>
            <a:r>
              <a:rPr lang="nl-BE" sz="1600" dirty="0" smtClean="0"/>
              <a:t> en Luc </a:t>
            </a:r>
            <a:r>
              <a:rPr lang="nl-BE" sz="1600" dirty="0" err="1" smtClean="0"/>
              <a:t>Craeyebeckx</a:t>
            </a:r>
            <a:endParaRPr lang="nl-BE" sz="1600" dirty="0" smtClean="0"/>
          </a:p>
          <a:p>
            <a:pPr>
              <a:spcBef>
                <a:spcPts val="600"/>
              </a:spcBef>
              <a:defRPr/>
            </a:pPr>
            <a:endParaRPr lang="nl-BE" sz="1600" dirty="0" smtClean="0"/>
          </a:p>
          <a:p>
            <a:pPr algn="ctr">
              <a:defRPr/>
            </a:pPr>
            <a:r>
              <a:rPr lang="nl-BE" u="sng" dirty="0" smtClean="0"/>
              <a:t>Quiz</a:t>
            </a:r>
          </a:p>
          <a:p>
            <a:pPr>
              <a:spcBef>
                <a:spcPts val="960"/>
              </a:spcBef>
              <a:defRPr/>
            </a:pPr>
            <a:r>
              <a:rPr lang="nl-BE" sz="1600" dirty="0" smtClean="0"/>
              <a:t>De quiz georganiseerd door BC </a:t>
            </a:r>
            <a:r>
              <a:rPr lang="nl-BE" sz="1600" dirty="0" err="1" smtClean="0"/>
              <a:t>Riviera</a:t>
            </a:r>
            <a:r>
              <a:rPr lang="nl-BE" sz="1600" dirty="0" smtClean="0"/>
              <a:t> in september 2014 werd gewonnen door ND, ploeg van Nicole Van </a:t>
            </a:r>
            <a:r>
              <a:rPr lang="nl-BE" sz="1600" dirty="0" err="1" smtClean="0"/>
              <a:t>Watermeulen</a:t>
            </a:r>
            <a:r>
              <a:rPr lang="nl-BE" sz="1600" dirty="0" smtClean="0"/>
              <a:t>.</a:t>
            </a:r>
          </a:p>
          <a:p>
            <a:pPr algn="ctr">
              <a:spcBef>
                <a:spcPts val="1080"/>
              </a:spcBef>
              <a:defRPr/>
            </a:pPr>
            <a:r>
              <a:rPr lang="nl-BE" u="sng" dirty="0" smtClean="0">
                <a:latin typeface="+mn-lt"/>
              </a:rPr>
              <a:t>Multimedia</a:t>
            </a:r>
            <a:endParaRPr lang="nl-BE" u="sng" dirty="0">
              <a:latin typeface="+mn-lt"/>
            </a:endParaRPr>
          </a:p>
          <a:p>
            <a:pPr>
              <a:spcBef>
                <a:spcPts val="960"/>
              </a:spcBef>
              <a:defRPr/>
            </a:pPr>
            <a:r>
              <a:rPr lang="nl-BE" sz="1600" dirty="0">
                <a:latin typeface="Arial" pitchFamily="34" charset="0"/>
                <a:cs typeface="Arial" pitchFamily="34" charset="0"/>
              </a:rPr>
              <a:t>De </a:t>
            </a:r>
            <a:r>
              <a:rPr lang="nl-BE" sz="1600" u="sng" dirty="0">
                <a:latin typeface="Arial" pitchFamily="34" charset="0"/>
                <a:cs typeface="Arial" pitchFamily="34" charset="0"/>
              </a:rPr>
              <a:t>website</a:t>
            </a:r>
            <a:r>
              <a:rPr lang="nl-B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nl-BE" sz="1600" dirty="0" err="1" smtClean="0">
                <a:latin typeface="Arial" pitchFamily="34" charset="0"/>
                <a:cs typeface="Arial" pitchFamily="34" charset="0"/>
                <a:hlinkClick r:id="rId3"/>
              </a:rPr>
              <a:t>www.nobeledonk.be</a:t>
            </a:r>
            <a:r>
              <a:rPr lang="nl-BE" sz="16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nl-BE" sz="1600" dirty="0">
                <a:latin typeface="Arial" pitchFamily="34" charset="0"/>
                <a:cs typeface="Arial" pitchFamily="34" charset="0"/>
              </a:rPr>
              <a:t>nu ongeveer </a:t>
            </a:r>
            <a:r>
              <a:rPr lang="nl-BE" sz="1600" dirty="0" smtClean="0">
                <a:latin typeface="Arial" pitchFamily="34" charset="0"/>
                <a:cs typeface="Arial" pitchFamily="34" charset="0"/>
              </a:rPr>
              <a:t>9 </a:t>
            </a:r>
            <a:r>
              <a:rPr lang="nl-BE" sz="1600" dirty="0">
                <a:latin typeface="Arial" pitchFamily="34" charset="0"/>
                <a:cs typeface="Arial" pitchFamily="34" charset="0"/>
              </a:rPr>
              <a:t>jaar online (start najaar 2006</a:t>
            </a:r>
            <a:r>
              <a:rPr lang="nl-BE" sz="16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nl-BE" sz="1600" dirty="0">
                <a:latin typeface="Arial" pitchFamily="34" charset="0"/>
                <a:cs typeface="Arial" pitchFamily="34" charset="0"/>
              </a:rPr>
              <a:t>Aantal hits tot nu : ± </a:t>
            </a:r>
            <a:r>
              <a:rPr lang="nl-BE" sz="1600" dirty="0" smtClean="0">
                <a:latin typeface="Arial" pitchFamily="34" charset="0"/>
                <a:cs typeface="Arial" pitchFamily="34" charset="0"/>
              </a:rPr>
              <a:t>53000.</a:t>
            </a:r>
            <a:br>
              <a:rPr lang="nl-BE" sz="1600" dirty="0" smtClean="0">
                <a:latin typeface="Arial" pitchFamily="34" charset="0"/>
                <a:cs typeface="Arial" pitchFamily="34" charset="0"/>
              </a:rPr>
            </a:br>
            <a:r>
              <a:rPr lang="nl-BE" sz="16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nl-BE" sz="1600" u="sng" dirty="0" smtClean="0">
                <a:latin typeface="Arial" pitchFamily="34" charset="0"/>
                <a:cs typeface="Arial" pitchFamily="34" charset="0"/>
              </a:rPr>
              <a:t>blog</a:t>
            </a:r>
            <a:r>
              <a:rPr lang="nl-BE" sz="1600" dirty="0" smtClean="0">
                <a:latin typeface="Arial" pitchFamily="34" charset="0"/>
                <a:cs typeface="Arial" pitchFamily="34" charset="0"/>
              </a:rPr>
              <a:t> van Guy </a:t>
            </a:r>
            <a:r>
              <a:rPr lang="nl-BE" sz="1600" dirty="0" err="1" smtClean="0">
                <a:latin typeface="Arial" pitchFamily="34" charset="0"/>
                <a:cs typeface="Arial" pitchFamily="34" charset="0"/>
              </a:rPr>
              <a:t>Buytaert</a:t>
            </a:r>
            <a:r>
              <a:rPr lang="nl-BE" sz="1600" dirty="0" smtClean="0">
                <a:latin typeface="Arial" pitchFamily="34" charset="0"/>
                <a:cs typeface="Arial" pitchFamily="34" charset="0"/>
              </a:rPr>
              <a:t> is nu opgesplitst in 2 delen, </a:t>
            </a:r>
            <a:r>
              <a:rPr lang="nl-BE" sz="1600" dirty="0" err="1" smtClean="0">
                <a:latin typeface="Arial" pitchFamily="34" charset="0"/>
                <a:cs typeface="Arial" pitchFamily="34" charset="0"/>
              </a:rPr>
              <a:t>nl</a:t>
            </a:r>
            <a:r>
              <a:rPr lang="nl-BE" sz="1600" dirty="0" smtClean="0">
                <a:latin typeface="Arial" pitchFamily="34" charset="0"/>
                <a:cs typeface="Arial" pitchFamily="34" charset="0"/>
              </a:rPr>
              <a:t>. Bridge nieuws en Bridge wedstrijd</a:t>
            </a:r>
          </a:p>
          <a:p>
            <a:pPr>
              <a:spcBef>
                <a:spcPts val="960"/>
              </a:spcBef>
              <a:buFontTx/>
              <a:buChar char="-"/>
              <a:defRPr/>
            </a:pPr>
            <a:r>
              <a:rPr lang="nl-BE" sz="1600" dirty="0" smtClean="0">
                <a:latin typeface="Arial" pitchFamily="34" charset="0"/>
                <a:cs typeface="Arial" pitchFamily="34" charset="0"/>
              </a:rPr>
              <a:t> Bridge nieuws : Tijdens de competitie werd er door de 3 ploegen van ND uitgebreid nagekaart over de bied- en speelproblemen van de gespeelde giften.</a:t>
            </a:r>
          </a:p>
          <a:p>
            <a:pPr>
              <a:spcBef>
                <a:spcPts val="960"/>
              </a:spcBef>
              <a:buFontTx/>
              <a:buChar char="-"/>
              <a:defRPr/>
            </a:pPr>
            <a:r>
              <a:rPr lang="nl-BE" sz="1600" dirty="0" smtClean="0">
                <a:latin typeface="Arial" pitchFamily="34" charset="0"/>
                <a:cs typeface="Arial" pitchFamily="34" charset="0"/>
              </a:rPr>
              <a:t> Bridge wedstrijd : 6 januari is Guy </a:t>
            </a:r>
            <a:r>
              <a:rPr lang="nl-BE" sz="1600" dirty="0" err="1" smtClean="0">
                <a:latin typeface="Arial" pitchFamily="34" charset="0"/>
                <a:cs typeface="Arial" pitchFamily="34" charset="0"/>
              </a:rPr>
              <a:t>Buytaert</a:t>
            </a:r>
            <a:r>
              <a:rPr lang="nl-BE" sz="1600" dirty="0" smtClean="0">
                <a:latin typeface="Arial" pitchFamily="34" charset="0"/>
                <a:cs typeface="Arial" pitchFamily="34" charset="0"/>
              </a:rPr>
              <a:t> gestart met de bied- en speelproblemen.</a:t>
            </a:r>
            <a:br>
              <a:rPr lang="nl-BE" sz="1600" dirty="0" smtClean="0">
                <a:latin typeface="Arial" pitchFamily="34" charset="0"/>
                <a:cs typeface="Arial" pitchFamily="34" charset="0"/>
              </a:rPr>
            </a:br>
            <a:r>
              <a:rPr lang="nl-BE" sz="1600" dirty="0" smtClean="0">
                <a:latin typeface="Arial" pitchFamily="34" charset="0"/>
                <a:cs typeface="Arial" pitchFamily="34" charset="0"/>
              </a:rPr>
              <a:t>De respons was groot, 41 leden waren geïnteresseerd. Er waren 25 inzendingen voor de eerste opgave. Na tien probleemstellingen is er een gestabiliseerde situatie van 13-15 inzenders per keer.</a:t>
            </a:r>
            <a:r>
              <a:rPr lang="nl-BE" sz="1600" dirty="0">
                <a:latin typeface="+mn-lt"/>
              </a:rPr>
              <a:t/>
            </a:r>
            <a:br>
              <a:rPr lang="nl-BE" sz="1600" dirty="0">
                <a:latin typeface="+mn-lt"/>
              </a:rPr>
            </a:br>
            <a:endParaRPr lang="nl-BE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8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8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8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8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764704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dirty="0" smtClean="0"/>
              <a:t/>
            </a:r>
            <a:br>
              <a:rPr lang="nl-BE" b="1" dirty="0" smtClean="0"/>
            </a:br>
            <a:endParaRPr lang="nl-NL" b="1" dirty="0" smtClean="0"/>
          </a:p>
        </p:txBody>
      </p:sp>
      <p:pic>
        <p:nvPicPr>
          <p:cNvPr id="14340" name="Picture 5" descr="logo(kleur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0" y="1196975"/>
            <a:ext cx="91440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tabLst>
                <a:tab pos="536575" algn="l"/>
              </a:tabLst>
              <a:defRPr/>
            </a:pPr>
            <a:endParaRPr lang="nl-BE" sz="2400" b="1" u="sng" dirty="0">
              <a:latin typeface="+mn-lt"/>
            </a:endParaRPr>
          </a:p>
          <a:p>
            <a:pPr algn="ctr">
              <a:spcBef>
                <a:spcPct val="50000"/>
              </a:spcBef>
              <a:tabLst>
                <a:tab pos="536575" algn="l"/>
              </a:tabLst>
              <a:defRPr/>
            </a:pPr>
            <a:r>
              <a:rPr lang="nl-BE" sz="2400" b="1" u="sng" dirty="0">
                <a:latin typeface="+mn-lt"/>
              </a:rPr>
              <a:t>KOMENDE ACTIVITEITEN</a:t>
            </a:r>
          </a:p>
          <a:p>
            <a:pPr lvl="1">
              <a:spcBef>
                <a:spcPct val="50000"/>
              </a:spcBef>
              <a:buFontTx/>
              <a:buChar char="-"/>
              <a:tabLst>
                <a:tab pos="536575" algn="l"/>
              </a:tabLst>
              <a:defRPr/>
            </a:pPr>
            <a:r>
              <a:rPr lang="nl-BE" sz="1600" dirty="0" smtClean="0"/>
              <a:t> Groot </a:t>
            </a:r>
            <a:r>
              <a:rPr lang="nl-BE" sz="1600" dirty="0"/>
              <a:t>Tornooi </a:t>
            </a:r>
            <a:r>
              <a:rPr lang="nl-BE" sz="1600" dirty="0" err="1"/>
              <a:t>Brasschaat</a:t>
            </a:r>
            <a:r>
              <a:rPr lang="nl-BE" sz="1600" dirty="0"/>
              <a:t> </a:t>
            </a:r>
            <a:r>
              <a:rPr lang="nl-BE" sz="1600" dirty="0" smtClean="0"/>
              <a:t>op </a:t>
            </a:r>
            <a:r>
              <a:rPr lang="nl-BE" sz="1600" dirty="0" err="1"/>
              <a:t>wo</a:t>
            </a:r>
            <a:r>
              <a:rPr lang="nl-BE" sz="1600" dirty="0"/>
              <a:t> </a:t>
            </a:r>
            <a:r>
              <a:rPr lang="nl-BE" sz="1600" dirty="0" smtClean="0"/>
              <a:t>1 </a:t>
            </a:r>
            <a:r>
              <a:rPr lang="nl-BE" sz="1600" dirty="0"/>
              <a:t>juli </a:t>
            </a:r>
            <a:r>
              <a:rPr lang="nl-BE" sz="1600" dirty="0" smtClean="0"/>
              <a:t>2015 in Ons Middelheem</a:t>
            </a:r>
          </a:p>
          <a:p>
            <a:pPr lvl="1">
              <a:spcBef>
                <a:spcPct val="50000"/>
              </a:spcBef>
              <a:buFontTx/>
              <a:buChar char="-"/>
              <a:tabLst>
                <a:tab pos="536575" algn="l"/>
              </a:tabLst>
              <a:defRPr/>
            </a:pPr>
            <a:r>
              <a:rPr lang="nl-BE" sz="1600" dirty="0" smtClean="0"/>
              <a:t> Viering 40 jarig bestaan BC Nobele Donk op vrijdag 18 september</a:t>
            </a:r>
            <a:br>
              <a:rPr lang="nl-BE" sz="1600" dirty="0" smtClean="0"/>
            </a:br>
            <a:r>
              <a:rPr lang="nl-BE" sz="1600" dirty="0" smtClean="0"/>
              <a:t>		in de Groene Jager in </a:t>
            </a:r>
            <a:r>
              <a:rPr lang="nl-BE" sz="1600" dirty="0" err="1" smtClean="0"/>
              <a:t>Brasschaat</a:t>
            </a:r>
            <a:endParaRPr lang="nl-BE" sz="1600" dirty="0" smtClean="0"/>
          </a:p>
          <a:p>
            <a:pPr lvl="1">
              <a:spcBef>
                <a:spcPct val="50000"/>
              </a:spcBef>
              <a:tabLst>
                <a:tab pos="536575" algn="l"/>
              </a:tabLst>
              <a:defRPr/>
            </a:pPr>
            <a:endParaRPr lang="nl-BE" sz="1600" dirty="0" smtClean="0"/>
          </a:p>
          <a:p>
            <a:pPr algn="ctr" eaLnBrk="1" hangingPunct="1"/>
            <a:r>
              <a:rPr lang="nl-BE" sz="2400" b="1" u="sng" dirty="0" smtClean="0"/>
              <a:t>LIDGELD 2015 – 2016</a:t>
            </a:r>
          </a:p>
          <a:p>
            <a:pPr eaLnBrk="1" hangingPunct="1"/>
            <a:r>
              <a:rPr lang="nl-BE" sz="1600" dirty="0" smtClean="0"/>
              <a:t>	</a:t>
            </a:r>
          </a:p>
          <a:p>
            <a:pPr eaLnBrk="1" hangingPunct="1"/>
            <a:r>
              <a:rPr lang="nl-BE" sz="1600" dirty="0" smtClean="0"/>
              <a:t>	Het lidgeld blijft </a:t>
            </a:r>
            <a:r>
              <a:rPr lang="nl-BE" sz="1600" b="1" dirty="0" smtClean="0"/>
              <a:t>50 € inclusief VBL lidgeld</a:t>
            </a:r>
          </a:p>
          <a:p>
            <a:pPr eaLnBrk="1" hangingPunct="1"/>
            <a:r>
              <a:rPr lang="nl-BE" sz="1600" dirty="0" smtClean="0"/>
              <a:t>	( 40 € inclusief VBL lidgeld voor  2</a:t>
            </a:r>
            <a:r>
              <a:rPr lang="nl-BE" sz="1600" baseline="30000" dirty="0" smtClean="0"/>
              <a:t>de</a:t>
            </a:r>
            <a:r>
              <a:rPr lang="nl-BE" sz="1600" dirty="0" smtClean="0"/>
              <a:t> persoon op hetzelfde adres)</a:t>
            </a:r>
          </a:p>
          <a:p>
            <a:r>
              <a:rPr lang="nl-NL" sz="1400" dirty="0" smtClean="0"/>
              <a:t>	</a:t>
            </a:r>
            <a:r>
              <a:rPr lang="nl-BE" sz="1600" dirty="0" smtClean="0"/>
              <a:t>De clubleden die hun VBL lidgeld betalen via een andere club betalen 20 €.</a:t>
            </a:r>
          </a:p>
          <a:p>
            <a:r>
              <a:rPr lang="nl-BE" sz="1600" dirty="0" smtClean="0"/>
              <a:t>	Het nieuwe lidgeld kan vanaf 1 juni aanbetaald worden. </a:t>
            </a:r>
            <a:br>
              <a:rPr lang="nl-BE" sz="1600" dirty="0" smtClean="0"/>
            </a:br>
            <a:r>
              <a:rPr lang="nl-BE" sz="1600" dirty="0" smtClean="0"/>
              <a:t>	Er zullen zoals vorig jaar overschrijvingsformulieren worden verstuurd.</a:t>
            </a:r>
          </a:p>
          <a:p>
            <a:pPr lvl="1">
              <a:spcBef>
                <a:spcPct val="50000"/>
              </a:spcBef>
              <a:buFontTx/>
              <a:buChar char="-"/>
              <a:tabLst>
                <a:tab pos="536575" algn="l"/>
              </a:tabLst>
              <a:defRPr/>
            </a:pPr>
            <a:endParaRPr lang="nl-BE" sz="1600" dirty="0"/>
          </a:p>
          <a:p>
            <a:pPr>
              <a:spcBef>
                <a:spcPct val="50000"/>
              </a:spcBef>
              <a:tabLst>
                <a:tab pos="536575" algn="l"/>
              </a:tabLst>
              <a:defRPr/>
            </a:pPr>
            <a:endParaRPr lang="nl-BE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9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9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9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9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eaLnBrk="1" hangingPunct="1"/>
            <a:endParaRPr lang="nl-BE" sz="2400" b="1" u="sng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536575" algn="l"/>
              </a:tabLst>
              <a:defRPr/>
            </a:pPr>
            <a:r>
              <a:rPr lang="nl-BE" sz="2400" b="1" u="sng" dirty="0" smtClean="0"/>
              <a:t>HERVERKIEZING van het BESTUUR</a:t>
            </a:r>
          </a:p>
          <a:p>
            <a:pPr>
              <a:spcBef>
                <a:spcPct val="50000"/>
              </a:spcBef>
              <a:tabLst>
                <a:tab pos="536575" algn="l"/>
              </a:tabLst>
              <a:defRPr/>
            </a:pPr>
            <a:r>
              <a:rPr lang="nl-BE" sz="1600" dirty="0" smtClean="0"/>
              <a:t>	Er hebben zich geen kandidaten gemeld. De bestuursposten blijven behouden</a:t>
            </a:r>
          </a:p>
          <a:p>
            <a:pPr>
              <a:spcBef>
                <a:spcPct val="50000"/>
              </a:spcBef>
              <a:tabLst>
                <a:tab pos="536575" algn="l"/>
              </a:tabLst>
              <a:defRPr/>
            </a:pPr>
            <a:endParaRPr lang="nl-BE" sz="1600" dirty="0" smtClean="0"/>
          </a:p>
          <a:p>
            <a:pPr eaLnBrk="1" hangingPunct="1"/>
            <a:r>
              <a:rPr lang="nl-NL" sz="2400" b="1" u="sng" dirty="0" smtClean="0"/>
              <a:t>VRAGEN, VOORSTELLEN EN OPMERKINGEN</a:t>
            </a:r>
            <a:endParaRPr lang="nl-BE" sz="2400" b="1" u="sng" dirty="0" smtClean="0"/>
          </a:p>
          <a:p>
            <a:pPr algn="l" eaLnBrk="1" hangingPunct="1"/>
            <a:r>
              <a:rPr lang="nl-BE" sz="1600" dirty="0" smtClean="0"/>
              <a:t>	</a:t>
            </a:r>
          </a:p>
          <a:p>
            <a:pPr algn="l" eaLnBrk="1" hangingPunct="1"/>
            <a:r>
              <a:rPr lang="nl-BE" sz="1600" dirty="0" smtClean="0"/>
              <a:t>	</a:t>
            </a:r>
            <a:r>
              <a:rPr lang="nl-BE" sz="1600" b="1" dirty="0" smtClean="0"/>
              <a:t>Is er interesse om op vrijdagavond in 2 reeksen te spelen?</a:t>
            </a:r>
            <a:br>
              <a:rPr lang="nl-BE" sz="1600" b="1" dirty="0" smtClean="0"/>
            </a:br>
            <a:r>
              <a:rPr lang="nl-BE" sz="1600" b="1" dirty="0" smtClean="0"/>
              <a:t>	</a:t>
            </a:r>
            <a:r>
              <a:rPr lang="nl-BE" sz="1600" dirty="0" smtClean="0"/>
              <a:t>We zouden hiermee willen starten in september als er voldoende interesse is.</a:t>
            </a:r>
            <a:br>
              <a:rPr lang="nl-BE" sz="1600" dirty="0" smtClean="0"/>
            </a:br>
            <a:r>
              <a:rPr lang="nl-BE" sz="1600" dirty="0" smtClean="0"/>
              <a:t>	We zijn dit aan het uitwerken, hier al enkele ideeën:</a:t>
            </a:r>
          </a:p>
          <a:p>
            <a:pPr algn="l" eaLnBrk="1" hangingPunct="1"/>
            <a:r>
              <a:rPr lang="nl-BE" sz="1600" dirty="0" smtClean="0"/>
              <a:t>	- Er moeten dan min 14 tafels aanwezig zijn</a:t>
            </a:r>
          </a:p>
          <a:p>
            <a:pPr algn="l" eaLnBrk="1" hangingPunct="1"/>
            <a:r>
              <a:rPr lang="nl-BE" sz="1600" dirty="0" smtClean="0"/>
              <a:t>	- De reeksen A en B spelen dezelfde giften</a:t>
            </a:r>
          </a:p>
          <a:p>
            <a:pPr algn="l" eaLnBrk="1" hangingPunct="1"/>
            <a:r>
              <a:rPr lang="nl-BE" sz="1600" dirty="0" smtClean="0"/>
              <a:t>	- De reeksen worden ingedeeld op basis van de rangschikking v/h voorbije speeljaar</a:t>
            </a:r>
          </a:p>
          <a:p>
            <a:pPr algn="l" eaLnBrk="1" hangingPunct="1"/>
            <a:r>
              <a:rPr lang="nl-BE" sz="1600" dirty="0" smtClean="0"/>
              <a:t>	- Men zal min. 4 speeldagen in dezelfde reeks moeten spelen vooraleer men van reeks 	  verandert.</a:t>
            </a:r>
            <a:br>
              <a:rPr lang="nl-BE" sz="1600" dirty="0" smtClean="0"/>
            </a:br>
            <a:endParaRPr lang="nl-BE" sz="1600" dirty="0" smtClean="0"/>
          </a:p>
          <a:p>
            <a:pPr eaLnBrk="1" hangingPunct="1"/>
            <a:endParaRPr lang="nl-NL" sz="1800" dirty="0" smtClean="0">
              <a:latin typeface="Times New Roman" pitchFamily="18" charset="0"/>
            </a:endParaRPr>
          </a:p>
        </p:txBody>
      </p:sp>
      <p:pic>
        <p:nvPicPr>
          <p:cNvPr id="15365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53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53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268413"/>
            <a:ext cx="8351837" cy="5256212"/>
          </a:xfrm>
        </p:spPr>
        <p:txBody>
          <a:bodyPr/>
          <a:lstStyle/>
          <a:p>
            <a:pPr eaLnBrk="1" hangingPunct="1"/>
            <a:endParaRPr lang="nl-BE" sz="2400" b="1" u="sng" dirty="0" smtClean="0"/>
          </a:p>
          <a:p>
            <a:pPr eaLnBrk="1" hangingPunct="1"/>
            <a:r>
              <a:rPr lang="nl-BE" sz="2400" b="1" u="sng" dirty="0" smtClean="0"/>
              <a:t>UITDELING van de PRIJZEN</a:t>
            </a:r>
          </a:p>
          <a:p>
            <a:pPr eaLnBrk="1" hangingPunct="1"/>
            <a:endParaRPr lang="nl-BE" sz="2000" dirty="0" smtClean="0"/>
          </a:p>
          <a:p>
            <a:pPr eaLnBrk="1" hangingPunct="1"/>
            <a:r>
              <a:rPr lang="nl-BE" sz="2000" dirty="0" smtClean="0"/>
              <a:t>Het prijzengeld wordt overgeschreven</a:t>
            </a:r>
            <a:br>
              <a:rPr lang="nl-BE" sz="2000" dirty="0" smtClean="0"/>
            </a:br>
            <a:r>
              <a:rPr lang="nl-BE" sz="2000" dirty="0" smtClean="0"/>
              <a:t> op het gekende rekeningnummer.</a:t>
            </a:r>
          </a:p>
          <a:p>
            <a:pPr eaLnBrk="1" hangingPunct="1"/>
            <a:endParaRPr lang="nl-BE" sz="2000" dirty="0" smtClean="0"/>
          </a:p>
          <a:p>
            <a:pPr eaLnBrk="1" hangingPunct="1"/>
            <a:r>
              <a:rPr lang="nl-BE" sz="2000" dirty="0" smtClean="0"/>
              <a:t>De eerste drie van het clubkampioenschap</a:t>
            </a:r>
            <a:br>
              <a:rPr lang="nl-BE" sz="2000" dirty="0" smtClean="0"/>
            </a:br>
            <a:r>
              <a:rPr lang="nl-BE" sz="2000" dirty="0" smtClean="0"/>
              <a:t> en de woensdagbridge krijgen een fles champagne.</a:t>
            </a:r>
          </a:p>
          <a:p>
            <a:pPr eaLnBrk="1" hangingPunct="1"/>
            <a:r>
              <a:rPr lang="nl-BE" sz="2000" dirty="0" smtClean="0"/>
              <a:t/>
            </a:r>
            <a:br>
              <a:rPr lang="nl-BE" sz="2000" dirty="0" smtClean="0"/>
            </a:br>
            <a:r>
              <a:rPr lang="nl-BE" sz="2000" dirty="0" smtClean="0"/>
              <a:t> De 4</a:t>
            </a:r>
            <a:r>
              <a:rPr lang="nl-BE" sz="2000" baseline="30000" dirty="0" smtClean="0"/>
              <a:t>de</a:t>
            </a:r>
            <a:r>
              <a:rPr lang="nl-BE" sz="2000" dirty="0" smtClean="0"/>
              <a:t> &amp; 5</a:t>
            </a:r>
            <a:r>
              <a:rPr lang="nl-BE" sz="2000" baseline="30000" dirty="0" smtClean="0"/>
              <a:t>de</a:t>
            </a:r>
            <a:r>
              <a:rPr lang="nl-BE" sz="2000" dirty="0" smtClean="0"/>
              <a:t>  en de 10</a:t>
            </a:r>
            <a:r>
              <a:rPr lang="nl-BE" sz="2000" baseline="30000" dirty="0" smtClean="0"/>
              <a:t>de</a:t>
            </a:r>
            <a:r>
              <a:rPr lang="nl-BE" sz="2000" dirty="0" smtClean="0"/>
              <a:t>, 20</a:t>
            </a:r>
            <a:r>
              <a:rPr lang="nl-BE" sz="2000" baseline="30000" dirty="0" smtClean="0"/>
              <a:t>ste</a:t>
            </a:r>
            <a:r>
              <a:rPr lang="nl-BE" sz="2000" dirty="0" smtClean="0"/>
              <a:t>, 30</a:t>
            </a:r>
            <a:r>
              <a:rPr lang="nl-BE" sz="2000" baseline="30000" dirty="0" smtClean="0"/>
              <a:t>ste</a:t>
            </a:r>
            <a:r>
              <a:rPr lang="nl-BE" sz="2000" dirty="0" smtClean="0"/>
              <a:t>, 40</a:t>
            </a:r>
            <a:r>
              <a:rPr lang="nl-BE" sz="2000" baseline="30000" dirty="0" smtClean="0"/>
              <a:t>ste</a:t>
            </a:r>
            <a:r>
              <a:rPr lang="nl-BE" sz="2000" dirty="0" smtClean="0"/>
              <a:t>, 50</a:t>
            </a:r>
            <a:r>
              <a:rPr lang="nl-BE" sz="2000" baseline="30000" dirty="0" smtClean="0"/>
              <a:t>ste</a:t>
            </a:r>
            <a:r>
              <a:rPr lang="nl-BE" sz="2000" dirty="0" smtClean="0"/>
              <a:t>, enz. krijgen een fles wijn zowel voor de woensdagnamiddag als de vrijdagavond bridge.</a:t>
            </a:r>
          </a:p>
          <a:p>
            <a:pPr eaLnBrk="1" hangingPunct="1"/>
            <a:endParaRPr lang="nl-BE" sz="2000" dirty="0" smtClean="0"/>
          </a:p>
          <a:p>
            <a:pPr eaLnBrk="1" hangingPunct="1"/>
            <a:r>
              <a:rPr lang="nl-BE" sz="2000" dirty="0" smtClean="0"/>
              <a:t>Ook dit jaar worden de clubleden beloond die het meest deelnamen</a:t>
            </a:r>
            <a:br>
              <a:rPr lang="nl-BE" sz="2000" dirty="0" smtClean="0"/>
            </a:br>
            <a:r>
              <a:rPr lang="nl-BE" sz="2000" dirty="0" smtClean="0"/>
              <a:t> aan de bridgesessies van woensdag en vrijdag.</a:t>
            </a:r>
            <a:endParaRPr lang="nl-NL" sz="2000" dirty="0" smtClean="0"/>
          </a:p>
        </p:txBody>
      </p:sp>
      <p:pic>
        <p:nvPicPr>
          <p:cNvPr id="16389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pic>
        <p:nvPicPr>
          <p:cNvPr id="17412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1052513"/>
            <a:ext cx="9144000" cy="579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ctr">
              <a:defRPr/>
            </a:pPr>
            <a:r>
              <a:rPr lang="nl-BE" b="1" dirty="0"/>
              <a:t>CLUB KAMPIOENSCHAP </a:t>
            </a:r>
            <a:r>
              <a:rPr lang="nl-BE" b="1" dirty="0" smtClean="0"/>
              <a:t>2014-2015</a:t>
            </a:r>
            <a:endParaRPr lang="nl-BE" b="1" dirty="0"/>
          </a:p>
          <a:p>
            <a:pPr marL="800100" lvl="1" indent="-342900" algn="ctr">
              <a:defRPr/>
            </a:pPr>
            <a:r>
              <a:rPr lang="nl-BE" b="1" dirty="0"/>
              <a:t>vrijdag </a:t>
            </a:r>
            <a:r>
              <a:rPr lang="nl-BE" b="1" dirty="0" smtClean="0"/>
              <a:t>30 </a:t>
            </a:r>
            <a:r>
              <a:rPr lang="nl-BE" b="1" dirty="0"/>
              <a:t>mei </a:t>
            </a:r>
            <a:r>
              <a:rPr lang="nl-BE" b="1" dirty="0" smtClean="0"/>
              <a:t>2014 </a:t>
            </a:r>
            <a:r>
              <a:rPr lang="nl-BE" b="1" dirty="0"/>
              <a:t>- </a:t>
            </a:r>
            <a:r>
              <a:rPr lang="nl-BE" b="1" dirty="0" smtClean="0"/>
              <a:t>22 </a:t>
            </a:r>
            <a:r>
              <a:rPr lang="nl-BE" b="1" dirty="0"/>
              <a:t>mei </a:t>
            </a:r>
            <a:r>
              <a:rPr lang="nl-BE" b="1" dirty="0" smtClean="0"/>
              <a:t>2015</a:t>
            </a:r>
            <a:endParaRPr lang="nl-BE" b="1" dirty="0"/>
          </a:p>
          <a:p>
            <a:pPr marL="800100" lvl="1" indent="-342900" algn="ctr">
              <a:defRPr/>
            </a:pPr>
            <a:endParaRPr lang="nl-BE" b="1" dirty="0"/>
          </a:p>
          <a:p>
            <a:pPr marL="800100" lvl="1" indent="-342900" algn="ctr">
              <a:defRPr/>
            </a:pPr>
            <a:r>
              <a:rPr lang="nl-BE" sz="1600" b="1" dirty="0"/>
              <a:t>Eindrangschikking over </a:t>
            </a:r>
            <a:r>
              <a:rPr lang="nl-BE" sz="1600" b="1" dirty="0" smtClean="0"/>
              <a:t>52 </a:t>
            </a:r>
            <a:r>
              <a:rPr lang="nl-BE" sz="1600" b="1" dirty="0"/>
              <a:t>wedstrijden van de </a:t>
            </a:r>
            <a:r>
              <a:rPr lang="nl-BE" sz="1600" b="1" dirty="0" smtClean="0"/>
              <a:t>26 </a:t>
            </a:r>
            <a:r>
              <a:rPr lang="nl-BE" sz="1600" b="1" dirty="0"/>
              <a:t>beste uitslagen</a:t>
            </a:r>
          </a:p>
          <a:p>
            <a:pPr marL="800100" lvl="1" indent="-342900" algn="ctr">
              <a:defRPr/>
            </a:pPr>
            <a:r>
              <a:rPr lang="nl-NL" sz="1600" dirty="0"/>
              <a:t> </a:t>
            </a:r>
            <a:endParaRPr lang="nl-BE" sz="1600" b="1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/>
              <a:t>	1 	</a:t>
            </a:r>
            <a:r>
              <a:rPr lang="en-GB" sz="1600" b="1" dirty="0" err="1" smtClean="0"/>
              <a:t>Magerman</a:t>
            </a:r>
            <a:r>
              <a:rPr lang="en-GB" sz="1600" b="1" dirty="0" smtClean="0"/>
              <a:t> Bart </a:t>
            </a:r>
            <a:r>
              <a:rPr lang="en-GB" sz="1600" b="1" dirty="0"/>
              <a:t>	</a:t>
            </a:r>
            <a:r>
              <a:rPr lang="en-GB" sz="1600" dirty="0"/>
              <a:t>		</a:t>
            </a:r>
            <a:r>
              <a:rPr lang="en-GB" sz="1600" b="1" dirty="0" smtClean="0"/>
              <a:t>62.49 </a:t>
            </a:r>
            <a:r>
              <a:rPr lang="en-GB" sz="1600" b="1" dirty="0"/>
              <a:t>% </a:t>
            </a:r>
            <a:br>
              <a:rPr lang="en-GB" sz="1600" b="1" dirty="0"/>
            </a:br>
            <a:r>
              <a:rPr lang="en-GB" sz="1600" b="1" dirty="0"/>
              <a:t>	</a:t>
            </a:r>
            <a:r>
              <a:rPr lang="en-GB" sz="1600" b="1" dirty="0" err="1"/>
              <a:t>clubkampioen</a:t>
            </a:r>
            <a:r>
              <a:rPr lang="en-GB" sz="1600" b="1" dirty="0"/>
              <a:t> </a:t>
            </a:r>
            <a:r>
              <a:rPr lang="en-GB" sz="1600" b="1" dirty="0" smtClean="0"/>
              <a:t>2014-15</a:t>
            </a:r>
            <a:r>
              <a:rPr lang="en-GB" sz="1600" b="1" dirty="0"/>
              <a:t>		</a:t>
            </a:r>
            <a:endParaRPr lang="en-GB" sz="1600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/>
              <a:t>	2	</a:t>
            </a:r>
            <a:r>
              <a:rPr lang="en-GB" sz="1600" b="1" dirty="0" err="1" smtClean="0"/>
              <a:t>Gielen</a:t>
            </a:r>
            <a:r>
              <a:rPr lang="en-GB" sz="1600" b="1" dirty="0" smtClean="0"/>
              <a:t> Steven</a:t>
            </a:r>
            <a:r>
              <a:rPr lang="en-GB" sz="1600" b="1" dirty="0"/>
              <a:t>			</a:t>
            </a:r>
            <a:r>
              <a:rPr lang="en-GB" sz="1600" b="1" dirty="0" smtClean="0"/>
              <a:t>61.95 </a:t>
            </a:r>
            <a:r>
              <a:rPr lang="en-GB" sz="1600" b="1" dirty="0"/>
              <a:t>%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/>
              <a:t>	3	</a:t>
            </a:r>
            <a:r>
              <a:rPr lang="en-GB" sz="1600" b="1" dirty="0" err="1" smtClean="0"/>
              <a:t>Mayeur</a:t>
            </a:r>
            <a:r>
              <a:rPr lang="en-GB" sz="1600" b="1" dirty="0" smtClean="0"/>
              <a:t> Guy </a:t>
            </a:r>
            <a:r>
              <a:rPr lang="en-GB" sz="1600" b="1" dirty="0"/>
              <a:t>	</a:t>
            </a:r>
            <a:r>
              <a:rPr lang="en-GB" sz="1600" dirty="0"/>
              <a:t>		</a:t>
            </a:r>
            <a:r>
              <a:rPr lang="en-GB" sz="1600" b="1" dirty="0" smtClean="0"/>
              <a:t>60.45 %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/>
              <a:t>	4	</a:t>
            </a:r>
            <a:r>
              <a:rPr lang="en-GB" sz="1600" b="1" dirty="0" smtClean="0"/>
              <a:t>Van </a:t>
            </a:r>
            <a:r>
              <a:rPr lang="en-GB" sz="1600" b="1" dirty="0" err="1" smtClean="0"/>
              <a:t>Uffel</a:t>
            </a:r>
            <a:r>
              <a:rPr lang="en-GB" sz="1600" b="1" dirty="0" smtClean="0"/>
              <a:t> Jeannine</a:t>
            </a:r>
            <a:r>
              <a:rPr lang="en-GB" sz="1600" b="1" dirty="0"/>
              <a:t>			</a:t>
            </a:r>
            <a:r>
              <a:rPr lang="en-GB" sz="1600" b="1" dirty="0" smtClean="0"/>
              <a:t>59.72 </a:t>
            </a:r>
            <a:r>
              <a:rPr lang="en-GB" sz="1600" b="1" dirty="0"/>
              <a:t>%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/>
              <a:t>	5	</a:t>
            </a:r>
            <a:r>
              <a:rPr lang="en-GB" sz="1600" b="1" dirty="0" err="1" smtClean="0"/>
              <a:t>Buytaert</a:t>
            </a:r>
            <a:r>
              <a:rPr lang="en-GB" sz="1600" b="1" dirty="0" smtClean="0"/>
              <a:t> Guy</a:t>
            </a:r>
            <a:r>
              <a:rPr lang="en-GB" sz="1600" b="1" dirty="0"/>
              <a:t>	</a:t>
            </a:r>
            <a:r>
              <a:rPr lang="en-GB" sz="1600" b="1" dirty="0" smtClean="0"/>
              <a:t>		59.33 </a:t>
            </a:r>
            <a:r>
              <a:rPr lang="en-GB" sz="1600" b="1" dirty="0"/>
              <a:t>%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/>
              <a:t>					</a:t>
            </a:r>
            <a:endParaRPr lang="en-GB" sz="1600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/>
              <a:t>	10	</a:t>
            </a:r>
            <a:r>
              <a:rPr lang="en-GB" sz="1600" b="1" dirty="0" err="1" smtClean="0"/>
              <a:t>Herregods</a:t>
            </a:r>
            <a:r>
              <a:rPr lang="en-GB" sz="1600" b="1" dirty="0" smtClean="0"/>
              <a:t> Piet</a:t>
            </a:r>
            <a:endParaRPr lang="en-GB" sz="16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/>
              <a:t>	20	</a:t>
            </a:r>
            <a:r>
              <a:rPr lang="en-GB" sz="1600" b="1" dirty="0" smtClean="0"/>
              <a:t>Both Eric</a:t>
            </a:r>
            <a:endParaRPr lang="en-GB" sz="16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/>
              <a:t>	30	</a:t>
            </a:r>
            <a:r>
              <a:rPr lang="en-GB" sz="1600" b="1" dirty="0" err="1" smtClean="0"/>
              <a:t>Loopmans</a:t>
            </a:r>
            <a:r>
              <a:rPr lang="en-GB" sz="1600" b="1" dirty="0" smtClean="0"/>
              <a:t> Roger</a:t>
            </a:r>
            <a:endParaRPr lang="en-GB" sz="16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>
                <a:latin typeface="+mn-lt"/>
              </a:rPr>
              <a:t>	40	</a:t>
            </a:r>
            <a:r>
              <a:rPr lang="en-GB" sz="1600" b="1" dirty="0" smtClean="0">
                <a:latin typeface="+mn-lt"/>
              </a:rPr>
              <a:t>Roes </a:t>
            </a:r>
            <a:r>
              <a:rPr lang="en-GB" sz="1600" b="1" dirty="0" err="1" smtClean="0">
                <a:latin typeface="+mn-lt"/>
              </a:rPr>
              <a:t>Jef</a:t>
            </a:r>
            <a:endParaRPr lang="en-GB" sz="16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>
                <a:latin typeface="+mn-lt"/>
              </a:rPr>
              <a:t>	50	</a:t>
            </a:r>
            <a:r>
              <a:rPr lang="en-GB" sz="1600" b="1" dirty="0" smtClean="0">
                <a:latin typeface="+mn-lt"/>
              </a:rPr>
              <a:t>Van </a:t>
            </a:r>
            <a:r>
              <a:rPr lang="en-GB" sz="1600" b="1" dirty="0" err="1" smtClean="0">
                <a:latin typeface="+mn-lt"/>
              </a:rPr>
              <a:t>Tongerloo</a:t>
            </a:r>
            <a:r>
              <a:rPr lang="en-GB" sz="1600" b="1" dirty="0" smtClean="0">
                <a:latin typeface="+mn-lt"/>
              </a:rPr>
              <a:t> </a:t>
            </a:r>
            <a:r>
              <a:rPr lang="en-GB" sz="1600" b="1" dirty="0" err="1" smtClean="0">
                <a:latin typeface="+mn-lt"/>
              </a:rPr>
              <a:t>Liliane</a:t>
            </a:r>
            <a:r>
              <a:rPr lang="en-GB" sz="1600" b="1" dirty="0">
                <a:latin typeface="+mn-lt"/>
              </a:rPr>
              <a:t>		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1600" b="1" dirty="0">
                <a:latin typeface="+mn-lt"/>
              </a:rPr>
              <a:t>	60	</a:t>
            </a:r>
            <a:r>
              <a:rPr lang="en-GB" sz="1600" b="1" dirty="0" err="1" smtClean="0">
                <a:latin typeface="+mn-lt"/>
              </a:rPr>
              <a:t>Beyers</a:t>
            </a:r>
            <a:r>
              <a:rPr lang="en-GB" sz="1600" b="1" dirty="0" smtClean="0">
                <a:latin typeface="+mn-lt"/>
              </a:rPr>
              <a:t> Greta</a:t>
            </a:r>
            <a:endParaRPr lang="en-GB" sz="16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nl-BE" sz="1600" b="1" dirty="0">
              <a:latin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nl-BE" sz="1600" dirty="0" smtClean="0"/>
              <a:t>62 </a:t>
            </a:r>
            <a:r>
              <a:rPr lang="nl-BE" sz="1600" dirty="0"/>
              <a:t>Clubleden werden gerangschikt en speelden minstens </a:t>
            </a:r>
            <a:r>
              <a:rPr lang="nl-BE" sz="1600" dirty="0" smtClean="0"/>
              <a:t>26 </a:t>
            </a:r>
            <a:r>
              <a:rPr lang="nl-BE" sz="1600" dirty="0"/>
              <a:t>wedstrijden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9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9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9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9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9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9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9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9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9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9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9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9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9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9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9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99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9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9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pic>
        <p:nvPicPr>
          <p:cNvPr id="18436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0" y="1700212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nl-BE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268760"/>
            <a:ext cx="86106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1341438"/>
            <a:ext cx="9144000" cy="5516562"/>
          </a:xfrm>
        </p:spPr>
        <p:txBody>
          <a:bodyPr/>
          <a:lstStyle/>
          <a:p>
            <a:pPr marL="304800" indent="-304800" eaLnBrk="1" hangingPunct="1">
              <a:lnSpc>
                <a:spcPct val="80000"/>
              </a:lnSpc>
            </a:pPr>
            <a:r>
              <a:rPr lang="nl-BE" sz="1800" b="1" dirty="0" smtClean="0"/>
              <a:t>CLUB TORNOOI 2014 - 2015</a:t>
            </a:r>
          </a:p>
          <a:p>
            <a:pPr marL="304800" indent="-304800" eaLnBrk="1" hangingPunct="1">
              <a:lnSpc>
                <a:spcPct val="80000"/>
              </a:lnSpc>
            </a:pPr>
            <a:r>
              <a:rPr lang="nl-BE" sz="1800" b="1" dirty="0" smtClean="0"/>
              <a:t>woensdag 4 juni 2014 - 27 mei 2015</a:t>
            </a:r>
          </a:p>
          <a:p>
            <a:pPr marL="304800" indent="-304800" eaLnBrk="1" hangingPunct="1">
              <a:lnSpc>
                <a:spcPct val="80000"/>
              </a:lnSpc>
            </a:pPr>
            <a:r>
              <a:rPr lang="nl-BE" sz="1600" b="1" dirty="0" smtClean="0"/>
              <a:t>Eindrangschikking over 50 wedstrijden van de 25 beste uitslagen</a:t>
            </a:r>
            <a:r>
              <a:rPr lang="nl-NL" sz="3600" dirty="0" smtClean="0"/>
              <a:t> </a:t>
            </a:r>
            <a:endParaRPr lang="en-GB" sz="2000" b="1" dirty="0" smtClean="0"/>
          </a:p>
          <a:p>
            <a:pPr marL="304800" indent="-304800" algn="l" eaLnBrk="1" hangingPunct="1">
              <a:lnSpc>
                <a:spcPct val="80000"/>
              </a:lnSpc>
            </a:pPr>
            <a:endParaRPr lang="en-GB" sz="1800" b="1" dirty="0" smtClean="0"/>
          </a:p>
          <a:p>
            <a:pPr marL="304800" indent="-304800" algn="l" eaLnBrk="1" hangingPunct="1">
              <a:lnSpc>
                <a:spcPct val="90000"/>
              </a:lnSpc>
            </a:pPr>
            <a:r>
              <a:rPr lang="en-GB" sz="1600" b="1" dirty="0" smtClean="0"/>
              <a:t>	1	</a:t>
            </a:r>
            <a:r>
              <a:rPr lang="en-GB" sz="1600" b="1" dirty="0" err="1" smtClean="0"/>
              <a:t>Moriaux</a:t>
            </a:r>
            <a:r>
              <a:rPr lang="en-GB" sz="1600" b="1" dirty="0" smtClean="0"/>
              <a:t> Tine &amp; Paul </a:t>
            </a:r>
            <a:r>
              <a:rPr lang="en-GB" sz="1600" dirty="0" smtClean="0"/>
              <a:t>			</a:t>
            </a:r>
            <a:r>
              <a:rPr lang="en-GB" sz="1600" b="1" dirty="0" smtClean="0"/>
              <a:t>60.67 %</a:t>
            </a:r>
            <a:endParaRPr lang="en-GB" sz="1600" dirty="0" smtClean="0">
              <a:latin typeface="Times New Roman" pitchFamily="18" charset="0"/>
            </a:endParaRPr>
          </a:p>
          <a:p>
            <a:pPr marL="304800" indent="-304800" algn="l" eaLnBrk="1" hangingPunct="1">
              <a:lnSpc>
                <a:spcPct val="90000"/>
              </a:lnSpc>
            </a:pPr>
            <a:r>
              <a:rPr lang="en-GB" sz="1600" b="1" dirty="0" smtClean="0"/>
              <a:t>	3	</a:t>
            </a:r>
            <a:r>
              <a:rPr lang="en-GB" sz="1600" b="1" dirty="0" err="1" smtClean="0"/>
              <a:t>Buytaert</a:t>
            </a:r>
            <a:r>
              <a:rPr lang="en-GB" sz="1600" b="1" dirty="0" smtClean="0"/>
              <a:t> Guy &amp;</a:t>
            </a:r>
            <a:r>
              <a:rPr lang="en-GB" sz="1600" dirty="0" smtClean="0"/>
              <a:t> </a:t>
            </a:r>
            <a:r>
              <a:rPr lang="en-GB" sz="1600" b="1" dirty="0" err="1" smtClean="0"/>
              <a:t>Raedschelders</a:t>
            </a:r>
            <a:r>
              <a:rPr lang="en-GB" sz="1600" b="1" dirty="0" smtClean="0"/>
              <a:t> Manu		59.70 %			</a:t>
            </a:r>
          </a:p>
          <a:p>
            <a:pPr marL="304800" indent="-304800" algn="l" eaLnBrk="1" hangingPunct="1">
              <a:lnSpc>
                <a:spcPct val="90000"/>
              </a:lnSpc>
            </a:pPr>
            <a:r>
              <a:rPr lang="en-GB" sz="1600" b="1" dirty="0" smtClean="0"/>
              <a:t>	5	Lion </a:t>
            </a:r>
            <a:r>
              <a:rPr lang="en-GB" sz="1600" b="1" dirty="0" err="1" smtClean="0"/>
              <a:t>Jef</a:t>
            </a:r>
            <a:r>
              <a:rPr lang="en-GB" sz="1600" b="1" dirty="0" smtClean="0"/>
              <a:t>	 	</a:t>
            </a:r>
            <a:r>
              <a:rPr lang="en-GB" sz="1600" dirty="0" smtClean="0"/>
              <a:t>			</a:t>
            </a:r>
            <a:r>
              <a:rPr lang="en-GB" sz="1600" b="1" dirty="0" smtClean="0"/>
              <a:t>58.36 %	</a:t>
            </a:r>
            <a:endParaRPr lang="en-GB" sz="1600" dirty="0" smtClean="0">
              <a:latin typeface="Times New Roman" pitchFamily="18" charset="0"/>
            </a:endParaRPr>
          </a:p>
          <a:p>
            <a:pPr marL="304800" indent="-304800" algn="l" eaLnBrk="1" hangingPunct="1">
              <a:lnSpc>
                <a:spcPct val="90000"/>
              </a:lnSpc>
            </a:pPr>
            <a:endParaRPr lang="nl-BE" sz="1600" dirty="0" smtClean="0"/>
          </a:p>
          <a:p>
            <a:pPr marL="304800" indent="-304800" algn="l" eaLnBrk="1" hangingPunct="1">
              <a:lnSpc>
                <a:spcPct val="90000"/>
              </a:lnSpc>
            </a:pPr>
            <a:r>
              <a:rPr lang="en-GB" sz="1600" b="1" dirty="0" smtClean="0"/>
              <a:t>	10	</a:t>
            </a:r>
            <a:r>
              <a:rPr lang="en-GB" sz="1600" b="1" dirty="0" err="1" smtClean="0"/>
              <a:t>Batens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Magda</a:t>
            </a:r>
            <a:r>
              <a:rPr lang="en-GB" sz="1600" b="1" dirty="0" smtClean="0"/>
              <a:t>	</a:t>
            </a:r>
            <a:endParaRPr lang="en-GB" sz="1600" dirty="0" smtClean="0">
              <a:latin typeface="Times New Roman" pitchFamily="18" charset="0"/>
            </a:endParaRPr>
          </a:p>
          <a:p>
            <a:pPr marL="304800" indent="-304800" algn="l" eaLnBrk="1" hangingPunct="1">
              <a:lnSpc>
                <a:spcPct val="90000"/>
              </a:lnSpc>
            </a:pPr>
            <a:r>
              <a:rPr lang="en-GB" sz="1600" b="1" dirty="0" smtClean="0"/>
              <a:t>	20	</a:t>
            </a:r>
            <a:r>
              <a:rPr lang="en-GB" sz="1600" b="1" dirty="0" err="1" smtClean="0"/>
              <a:t>Verbeeck</a:t>
            </a:r>
            <a:r>
              <a:rPr lang="en-GB" sz="1600" b="1" dirty="0" smtClean="0"/>
              <a:t> Xavier</a:t>
            </a:r>
            <a:endParaRPr lang="en-GB" sz="1600" dirty="0" smtClean="0">
              <a:latin typeface="Times New Roman" pitchFamily="18" charset="0"/>
            </a:endParaRPr>
          </a:p>
          <a:p>
            <a:pPr marL="304800" indent="-304800" algn="l" eaLnBrk="1" hangingPunct="1">
              <a:lnSpc>
                <a:spcPct val="90000"/>
              </a:lnSpc>
            </a:pPr>
            <a:r>
              <a:rPr lang="en-GB" sz="1600" b="1" dirty="0" smtClean="0"/>
              <a:t>	30	</a:t>
            </a:r>
            <a:r>
              <a:rPr lang="en-GB" sz="1600" b="1" dirty="0" err="1" smtClean="0"/>
              <a:t>Marchand</a:t>
            </a:r>
            <a:r>
              <a:rPr lang="en-GB" sz="1600" b="1" dirty="0" smtClean="0"/>
              <a:t> Nicole &amp; </a:t>
            </a:r>
            <a:r>
              <a:rPr lang="en-GB" sz="1600" b="1" dirty="0" err="1" smtClean="0"/>
              <a:t>Verstappen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Brunhilde</a:t>
            </a:r>
            <a:endParaRPr lang="en-GB" sz="1600" dirty="0" smtClean="0">
              <a:latin typeface="Times New Roman" pitchFamily="18" charset="0"/>
            </a:endParaRPr>
          </a:p>
          <a:p>
            <a:pPr marL="304800" indent="-304800" algn="l" eaLnBrk="1" hangingPunct="1">
              <a:lnSpc>
                <a:spcPct val="90000"/>
              </a:lnSpc>
            </a:pPr>
            <a:r>
              <a:rPr lang="en-GB" sz="1600" b="1" dirty="0" smtClean="0"/>
              <a:t>	</a:t>
            </a:r>
            <a:endParaRPr lang="en-GB" sz="1600" dirty="0" smtClean="0">
              <a:latin typeface="Times New Roman" pitchFamily="18" charset="0"/>
            </a:endParaRPr>
          </a:p>
          <a:p>
            <a:pPr marL="304800" indent="-304800" algn="l" eaLnBrk="1" hangingPunct="1">
              <a:lnSpc>
                <a:spcPct val="90000"/>
              </a:lnSpc>
            </a:pPr>
            <a:r>
              <a:rPr lang="en-GB" sz="1600" b="1" dirty="0" smtClean="0"/>
              <a:t>	</a:t>
            </a:r>
          </a:p>
          <a:p>
            <a:pPr marL="304800" indent="-304800" algn="l" eaLnBrk="1" hangingPunct="1">
              <a:lnSpc>
                <a:spcPct val="90000"/>
              </a:lnSpc>
            </a:pPr>
            <a:endParaRPr lang="nl-BE" sz="1600" b="1" dirty="0" smtClean="0"/>
          </a:p>
          <a:p>
            <a:pPr marL="304800" indent="-304800" algn="l" eaLnBrk="1" hangingPunct="1">
              <a:lnSpc>
                <a:spcPct val="80000"/>
              </a:lnSpc>
            </a:pPr>
            <a:endParaRPr lang="nl-BE" sz="1600" dirty="0" smtClean="0"/>
          </a:p>
          <a:p>
            <a:pPr marL="304800" indent="-304800" eaLnBrk="1" hangingPunct="1">
              <a:lnSpc>
                <a:spcPct val="80000"/>
              </a:lnSpc>
            </a:pPr>
            <a:r>
              <a:rPr lang="nl-BE" sz="1600" dirty="0" smtClean="0"/>
              <a:t>34 leden werden gerangschikt en speelden minstens 24 wedstrijden</a:t>
            </a:r>
            <a:endParaRPr lang="nl-NL" sz="1600" dirty="0" smtClean="0"/>
          </a:p>
        </p:txBody>
      </p:sp>
      <p:pic>
        <p:nvPicPr>
          <p:cNvPr id="19461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9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9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9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9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6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6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pic>
        <p:nvPicPr>
          <p:cNvPr id="20484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8760"/>
            <a:ext cx="7648575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1052513"/>
            <a:ext cx="9144000" cy="5589587"/>
          </a:xfrm>
        </p:spPr>
        <p:txBody>
          <a:bodyPr/>
          <a:lstStyle/>
          <a:p>
            <a:endParaRPr lang="nl-BE" sz="1200" b="1" i="1" dirty="0" smtClean="0"/>
          </a:p>
          <a:p>
            <a:r>
              <a:rPr lang="nl-BE" sz="2400" b="1" u="sng" dirty="0" smtClean="0"/>
              <a:t>KASVERSLAG 2014 - 2015</a:t>
            </a:r>
          </a:p>
          <a:p>
            <a:endParaRPr lang="nl-BE" sz="300" b="1" u="sng" dirty="0" smtClean="0"/>
          </a:p>
          <a:p>
            <a:pPr eaLnBrk="1" hangingPunct="1"/>
            <a:endParaRPr lang="nl-BE" sz="1200" dirty="0" smtClean="0"/>
          </a:p>
          <a:p>
            <a:pPr eaLnBrk="1" hangingPunct="1"/>
            <a:endParaRPr lang="nl-BE" sz="1200" dirty="0" smtClean="0"/>
          </a:p>
        </p:txBody>
      </p:sp>
      <p:pic>
        <p:nvPicPr>
          <p:cNvPr id="5125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988840"/>
            <a:ext cx="543877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5373216"/>
            <a:ext cx="5438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pic>
        <p:nvPicPr>
          <p:cNvPr id="21507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9838" y="1057275"/>
            <a:ext cx="412432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dirty="0" smtClean="0"/>
              <a:t/>
            </a:r>
            <a:br>
              <a:rPr lang="nl-BE" b="1" dirty="0" smtClean="0"/>
            </a:br>
            <a:endParaRPr lang="nl-NL" b="1" dirty="0" smtClean="0"/>
          </a:p>
        </p:txBody>
      </p:sp>
      <p:pic>
        <p:nvPicPr>
          <p:cNvPr id="22532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613" y="1709738"/>
            <a:ext cx="772477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dirty="0" smtClean="0"/>
              <a:t/>
            </a:r>
            <a:br>
              <a:rPr lang="nl-BE" b="1" dirty="0" smtClean="0"/>
            </a:br>
            <a:endParaRPr lang="nl-NL" b="1" dirty="0" smtClean="0"/>
          </a:p>
        </p:txBody>
      </p:sp>
      <p:pic>
        <p:nvPicPr>
          <p:cNvPr id="22532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1052513"/>
            <a:ext cx="9144000" cy="5589587"/>
          </a:xfrm>
        </p:spPr>
        <p:txBody>
          <a:bodyPr/>
          <a:lstStyle/>
          <a:p>
            <a:endParaRPr lang="nl-BE" sz="1200" b="1" i="1" dirty="0" smtClean="0"/>
          </a:p>
          <a:p>
            <a:r>
              <a:rPr lang="nl-BE" sz="2400" b="1" u="sng" dirty="0" smtClean="0"/>
              <a:t>KASVERSLAG 2014 - 2015</a:t>
            </a:r>
          </a:p>
          <a:p>
            <a:endParaRPr lang="nl-BE" sz="300" b="1" u="sng" dirty="0" smtClean="0"/>
          </a:p>
          <a:p>
            <a:pPr eaLnBrk="1" hangingPunct="1"/>
            <a:endParaRPr lang="nl-BE" sz="1200" dirty="0" smtClean="0"/>
          </a:p>
          <a:p>
            <a:pPr eaLnBrk="1" hangingPunct="1"/>
            <a:endParaRPr lang="nl-BE" sz="1200" dirty="0" smtClean="0"/>
          </a:p>
        </p:txBody>
      </p:sp>
      <p:pic>
        <p:nvPicPr>
          <p:cNvPr id="6149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916832"/>
            <a:ext cx="497205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1916832"/>
            <a:ext cx="35528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5661248"/>
            <a:ext cx="35528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628775"/>
            <a:ext cx="7632700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BE" sz="2400" b="1" u="sng" dirty="0" smtClean="0"/>
              <a:t>OVERZICHT VAN HET VOORBIJE JAAR</a:t>
            </a:r>
          </a:p>
          <a:p>
            <a:pPr eaLnBrk="1" hangingPunct="1">
              <a:lnSpc>
                <a:spcPct val="80000"/>
              </a:lnSpc>
            </a:pPr>
            <a:r>
              <a:rPr lang="nl-BE" sz="2400" u="sng" dirty="0" smtClean="0"/>
              <a:t>Het aantal leden : 140</a:t>
            </a:r>
            <a:r>
              <a:rPr lang="nl-BE" sz="36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nl-BE" sz="1000" dirty="0" smtClean="0"/>
          </a:p>
          <a:p>
            <a:pPr eaLnBrk="1" hangingPunct="1">
              <a:lnSpc>
                <a:spcPct val="80000"/>
              </a:lnSpc>
            </a:pPr>
            <a:r>
              <a:rPr lang="nl-BE" sz="1800" dirty="0" smtClean="0"/>
              <a:t>2001 : 65 leden</a:t>
            </a:r>
          </a:p>
          <a:p>
            <a:pPr eaLnBrk="1" hangingPunct="1">
              <a:lnSpc>
                <a:spcPct val="80000"/>
              </a:lnSpc>
            </a:pPr>
            <a:r>
              <a:rPr lang="nl-BE" sz="1800" dirty="0" smtClean="0"/>
              <a:t>2002 : 67 leden</a:t>
            </a:r>
          </a:p>
          <a:p>
            <a:pPr eaLnBrk="1" hangingPunct="1">
              <a:lnSpc>
                <a:spcPct val="80000"/>
              </a:lnSpc>
            </a:pPr>
            <a:r>
              <a:rPr lang="nl-BE" sz="1800" dirty="0" smtClean="0"/>
              <a:t>2003 : 71 leden</a:t>
            </a:r>
          </a:p>
          <a:p>
            <a:pPr eaLnBrk="1" hangingPunct="1">
              <a:lnSpc>
                <a:spcPct val="80000"/>
              </a:lnSpc>
            </a:pPr>
            <a:r>
              <a:rPr lang="nl-BE" sz="1800" dirty="0" smtClean="0"/>
              <a:t>2004 : 73 leden</a:t>
            </a:r>
          </a:p>
          <a:p>
            <a:pPr eaLnBrk="1" hangingPunct="1">
              <a:lnSpc>
                <a:spcPct val="80000"/>
              </a:lnSpc>
            </a:pPr>
            <a:r>
              <a:rPr lang="nl-BE" sz="1800" dirty="0" smtClean="0"/>
              <a:t>2005 : 90 leden</a:t>
            </a:r>
          </a:p>
          <a:p>
            <a:pPr eaLnBrk="1" hangingPunct="1">
              <a:lnSpc>
                <a:spcPct val="80000"/>
              </a:lnSpc>
            </a:pPr>
            <a:r>
              <a:rPr lang="nl-BE" sz="1800" dirty="0" smtClean="0"/>
              <a:t>2006 : 114 leden</a:t>
            </a:r>
          </a:p>
          <a:p>
            <a:pPr eaLnBrk="1" hangingPunct="1">
              <a:lnSpc>
                <a:spcPct val="80000"/>
              </a:lnSpc>
            </a:pPr>
            <a:r>
              <a:rPr lang="nl-BE" sz="1800" dirty="0" smtClean="0"/>
              <a:t>2007 : 110 leden</a:t>
            </a:r>
          </a:p>
          <a:p>
            <a:pPr eaLnBrk="1" hangingPunct="1">
              <a:lnSpc>
                <a:spcPct val="80000"/>
              </a:lnSpc>
            </a:pPr>
            <a:r>
              <a:rPr lang="nl-BE" sz="1800" dirty="0" smtClean="0"/>
              <a:t>2008 : 126 leden</a:t>
            </a:r>
          </a:p>
          <a:p>
            <a:pPr eaLnBrk="1" hangingPunct="1">
              <a:lnSpc>
                <a:spcPct val="80000"/>
              </a:lnSpc>
            </a:pPr>
            <a:r>
              <a:rPr lang="nl-BE" sz="1800" dirty="0" smtClean="0"/>
              <a:t>2009 : 133 leden</a:t>
            </a:r>
          </a:p>
          <a:p>
            <a:pPr eaLnBrk="1" hangingPunct="1">
              <a:lnSpc>
                <a:spcPct val="80000"/>
              </a:lnSpc>
            </a:pPr>
            <a:r>
              <a:rPr lang="nl-BE" sz="1800" dirty="0" smtClean="0"/>
              <a:t>2010 : 139 leden</a:t>
            </a:r>
          </a:p>
          <a:p>
            <a:pPr eaLnBrk="1" hangingPunct="1">
              <a:lnSpc>
                <a:spcPct val="80000"/>
              </a:lnSpc>
            </a:pPr>
            <a:r>
              <a:rPr lang="nl-BE" sz="1800" dirty="0" smtClean="0"/>
              <a:t>2011 : 151 leden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dirty="0" smtClean="0"/>
              <a:t>2012 : 156 leden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dirty="0" smtClean="0"/>
              <a:t>2013 : 148 leden</a:t>
            </a:r>
          </a:p>
          <a:p>
            <a:pPr eaLnBrk="1" hangingPunct="1">
              <a:lnSpc>
                <a:spcPct val="80000"/>
              </a:lnSpc>
            </a:pPr>
            <a:r>
              <a:rPr lang="nl-NL" sz="1800" dirty="0" smtClean="0"/>
              <a:t>2014 : 146 leden</a:t>
            </a:r>
          </a:p>
          <a:p>
            <a:pPr eaLnBrk="1" hangingPunct="1">
              <a:lnSpc>
                <a:spcPct val="80000"/>
              </a:lnSpc>
            </a:pPr>
            <a:endParaRPr lang="nl-NL" sz="1800" dirty="0" smtClean="0"/>
          </a:p>
        </p:txBody>
      </p:sp>
      <p:pic>
        <p:nvPicPr>
          <p:cNvPr id="7173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sp>
        <p:nvSpPr>
          <p:cNvPr id="7175" name="Rectangle 9"/>
          <p:cNvSpPr>
            <a:spLocks noChangeArrowheads="1"/>
          </p:cNvSpPr>
          <p:nvPr/>
        </p:nvSpPr>
        <p:spPr bwMode="auto">
          <a:xfrm>
            <a:off x="2987675" y="41640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BE" u="sng"/>
          </a:p>
        </p:txBody>
      </p:sp>
      <p:sp>
        <p:nvSpPr>
          <p:cNvPr id="7176" name="Rectangle 15"/>
          <p:cNvSpPr>
            <a:spLocks noChangeArrowheads="1"/>
          </p:cNvSpPr>
          <p:nvPr/>
        </p:nvSpPr>
        <p:spPr bwMode="auto">
          <a:xfrm>
            <a:off x="539750" y="5213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2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2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2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2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2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2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pic>
        <p:nvPicPr>
          <p:cNvPr id="8195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sp>
        <p:nvSpPr>
          <p:cNvPr id="8197" name="Text Box 11"/>
          <p:cNvSpPr txBox="1">
            <a:spLocks noChangeArrowheads="1"/>
          </p:cNvSpPr>
          <p:nvPr/>
        </p:nvSpPr>
        <p:spPr bwMode="auto">
          <a:xfrm>
            <a:off x="1095375" y="1504950"/>
            <a:ext cx="6789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684213" y="1904525"/>
            <a:ext cx="770572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nl-BE" dirty="0"/>
              <a:t>De formule voor de berekening van het clubkampioenschap op vrijdag wordt nu al voor de </a:t>
            </a:r>
            <a:r>
              <a:rPr lang="nl-BE" dirty="0" smtClean="0"/>
              <a:t>15</a:t>
            </a:r>
            <a:r>
              <a:rPr lang="nl-BE" baseline="30000" dirty="0" smtClean="0"/>
              <a:t>de</a:t>
            </a:r>
            <a:r>
              <a:rPr lang="nl-BE" dirty="0" smtClean="0"/>
              <a:t>  </a:t>
            </a:r>
            <a:r>
              <a:rPr lang="nl-BE" dirty="0"/>
              <a:t>maal toegepast </a:t>
            </a:r>
          </a:p>
          <a:p>
            <a:pPr algn="ctr"/>
            <a:r>
              <a:rPr lang="nl-BE" dirty="0"/>
              <a:t>(de beste uitslagen van de helft van alle resultaten).</a:t>
            </a:r>
          </a:p>
          <a:p>
            <a:pPr algn="ctr"/>
            <a:r>
              <a:rPr lang="nl-BE" dirty="0"/>
              <a:t>Iedereen zal weer een prijs ontvangen en dit voor de </a:t>
            </a:r>
            <a:r>
              <a:rPr lang="nl-BE" dirty="0" smtClean="0"/>
              <a:t>12</a:t>
            </a:r>
            <a:r>
              <a:rPr lang="nl-BE" baseline="30000" dirty="0" smtClean="0"/>
              <a:t>de</a:t>
            </a:r>
            <a:r>
              <a:rPr lang="nl-BE" dirty="0" smtClean="0"/>
              <a:t> </a:t>
            </a:r>
            <a:r>
              <a:rPr lang="nl-BE" dirty="0" smtClean="0"/>
              <a:t>maal</a:t>
            </a:r>
            <a:r>
              <a:rPr lang="nl-BE" dirty="0"/>
              <a:t>.</a:t>
            </a:r>
            <a:br>
              <a:rPr lang="nl-BE" dirty="0"/>
            </a:br>
            <a:r>
              <a:rPr lang="nl-BE" dirty="0"/>
              <a:t> Onze penningmeester zal </a:t>
            </a:r>
            <a:r>
              <a:rPr lang="nl-BE" dirty="0" smtClean="0"/>
              <a:t>3294,50 € uitkeren.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555875" y="3789363"/>
            <a:ext cx="380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nl-BE" b="1">
                <a:cs typeface="Times New Roman" pitchFamily="18" charset="0"/>
              </a:rPr>
              <a:t>Statistiek van voorbije speeljaar :</a:t>
            </a:r>
            <a:endParaRPr lang="nl-BE"/>
          </a:p>
        </p:txBody>
      </p:sp>
      <p:graphicFrame>
        <p:nvGraphicFramePr>
          <p:cNvPr id="21651" name="Group 147"/>
          <p:cNvGraphicFramePr>
            <a:graphicFrameLocks noGrp="1"/>
          </p:cNvGraphicFramePr>
          <p:nvPr/>
        </p:nvGraphicFramePr>
        <p:xfrm>
          <a:off x="827088" y="4292600"/>
          <a:ext cx="7561262" cy="1554480"/>
        </p:xfrm>
        <a:graphic>
          <a:graphicData uri="http://schemas.openxmlformats.org/drawingml/2006/table">
            <a:tbl>
              <a:tblPr/>
              <a:tblGrid>
                <a:gridCol w="1512887"/>
                <a:gridCol w="1511300"/>
                <a:gridCol w="1512888"/>
                <a:gridCol w="1511300"/>
                <a:gridCol w="151288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Totaal aantal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Spelers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Tafels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Leden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Niet-leden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Gemiddelde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Maximum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18,5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Minimum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52" name="Rectangle 148"/>
          <p:cNvSpPr>
            <a:spLocks noChangeArrowheads="1"/>
          </p:cNvSpPr>
          <p:nvPr/>
        </p:nvSpPr>
        <p:spPr bwMode="auto">
          <a:xfrm>
            <a:off x="2484438" y="1227138"/>
            <a:ext cx="4497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nl-BE" sz="2400" b="1" u="sng"/>
              <a:t>Clubtornooi van vrijdagavond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8" grpId="0"/>
      <p:bldP spid="21519" grpId="0"/>
      <p:bldP spid="216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pic>
        <p:nvPicPr>
          <p:cNvPr id="1029" name="Picture 4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Grafiek 7"/>
          <p:cNvGraphicFramePr/>
          <p:nvPr/>
        </p:nvGraphicFramePr>
        <p:xfrm>
          <a:off x="395536" y="1340768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1268413"/>
            <a:ext cx="6408737" cy="504825"/>
          </a:xfrm>
        </p:spPr>
        <p:txBody>
          <a:bodyPr/>
          <a:lstStyle/>
          <a:p>
            <a:pPr eaLnBrk="1" hangingPunct="1"/>
            <a:r>
              <a:rPr lang="nl-BE" sz="2400" b="1" u="sng" smtClean="0"/>
              <a:t>Clubtornooi van woensdagmiddag</a:t>
            </a:r>
          </a:p>
          <a:p>
            <a:pPr eaLnBrk="1" hangingPunct="1"/>
            <a:endParaRPr lang="nl-NL" sz="1400" b="1" smtClean="0"/>
          </a:p>
        </p:txBody>
      </p:sp>
      <p:pic>
        <p:nvPicPr>
          <p:cNvPr id="9220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1042988" y="1979503"/>
            <a:ext cx="74894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BE" dirty="0"/>
              <a:t>Ook hier zal iedereen een prijs ontvangen en dit voor de </a:t>
            </a:r>
            <a:r>
              <a:rPr lang="nl-BE" dirty="0" smtClean="0"/>
              <a:t>11</a:t>
            </a:r>
            <a:r>
              <a:rPr lang="nl-BE" baseline="30000" dirty="0" smtClean="0"/>
              <a:t>de</a:t>
            </a:r>
            <a:r>
              <a:rPr lang="nl-BE" dirty="0" smtClean="0"/>
              <a:t> </a:t>
            </a:r>
            <a:r>
              <a:rPr lang="nl-BE" dirty="0" smtClean="0"/>
              <a:t>maal</a:t>
            </a:r>
            <a:r>
              <a:rPr lang="nl-BE" dirty="0"/>
              <a:t>. Onze penningmeester zal </a:t>
            </a:r>
            <a:r>
              <a:rPr lang="nl-BE" dirty="0" smtClean="0"/>
              <a:t>1868,50 </a:t>
            </a:r>
            <a:r>
              <a:rPr lang="nl-BE" dirty="0"/>
              <a:t>€ uitkeren</a:t>
            </a:r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2843213" y="2997200"/>
            <a:ext cx="380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nl-BE" b="1">
                <a:cs typeface="Times New Roman" pitchFamily="18" charset="0"/>
              </a:rPr>
              <a:t>Statistiek van voorbije speeljaar :</a:t>
            </a:r>
            <a:endParaRPr lang="nl-BE"/>
          </a:p>
        </p:txBody>
      </p:sp>
      <p:graphicFrame>
        <p:nvGraphicFramePr>
          <p:cNvPr id="35979" name="Group 139"/>
          <p:cNvGraphicFramePr>
            <a:graphicFrameLocks noGrp="1"/>
          </p:cNvGraphicFramePr>
          <p:nvPr/>
        </p:nvGraphicFramePr>
        <p:xfrm>
          <a:off x="1187450" y="3573463"/>
          <a:ext cx="7056438" cy="1737360"/>
        </p:xfrm>
        <a:graphic>
          <a:graphicData uri="http://schemas.openxmlformats.org/drawingml/2006/table">
            <a:tbl>
              <a:tblPr/>
              <a:tblGrid>
                <a:gridCol w="1411288"/>
                <a:gridCol w="1411287"/>
                <a:gridCol w="1411288"/>
                <a:gridCol w="1411287"/>
                <a:gridCol w="1411288"/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Totaal aantal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Spelers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Tafels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Leden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Niet-leden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Gemiddelde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Maximum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Minimum</a:t>
                      </a:r>
                      <a:endParaRPr kumimoji="0" 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/>
      <p:bldP spid="35848" grpId="0"/>
      <p:bldP spid="358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pic>
        <p:nvPicPr>
          <p:cNvPr id="2053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Grafiek 6"/>
          <p:cNvGraphicFramePr/>
          <p:nvPr/>
        </p:nvGraphicFramePr>
        <p:xfrm>
          <a:off x="395536" y="1340768"/>
          <a:ext cx="835292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11188" y="188913"/>
            <a:ext cx="10080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613" y="1844675"/>
            <a:ext cx="6332537" cy="1470025"/>
          </a:xfrm>
        </p:spPr>
        <p:txBody>
          <a:bodyPr/>
          <a:lstStyle/>
          <a:p>
            <a:pPr algn="l" eaLnBrk="1" hangingPunct="1"/>
            <a:r>
              <a:rPr lang="nl-BE" b="1" smtClean="0"/>
              <a:t/>
            </a:r>
            <a:br>
              <a:rPr lang="nl-BE" b="1" smtClean="0"/>
            </a:br>
            <a:endParaRPr lang="nl-NL" b="1" smtClean="0"/>
          </a:p>
        </p:txBody>
      </p:sp>
      <p:pic>
        <p:nvPicPr>
          <p:cNvPr id="10244" name="Picture 5" descr="logo(kleu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852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2195513" y="333375"/>
            <a:ext cx="5689600" cy="647700"/>
          </a:xfrm>
          <a:prstGeom prst="rect">
            <a:avLst/>
          </a:prstGeom>
          <a:solidFill>
            <a:srgbClr val="E6EC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BE" sz="2000" b="1" dirty="0">
                <a:solidFill>
                  <a:schemeClr val="tx2"/>
                </a:solidFill>
              </a:rPr>
              <a:t>Algemene Vergadering vrijdag </a:t>
            </a:r>
            <a:r>
              <a:rPr lang="nl-BE" sz="2000" b="1" dirty="0" smtClean="0">
                <a:solidFill>
                  <a:schemeClr val="tx2"/>
                </a:solidFill>
              </a:rPr>
              <a:t>29 </a:t>
            </a:r>
            <a:r>
              <a:rPr lang="nl-BE" sz="2000" b="1" dirty="0">
                <a:solidFill>
                  <a:schemeClr val="tx2"/>
                </a:solidFill>
              </a:rPr>
              <a:t>mei </a:t>
            </a:r>
            <a:r>
              <a:rPr lang="nl-BE" sz="2000" b="1" dirty="0" smtClean="0">
                <a:solidFill>
                  <a:schemeClr val="tx2"/>
                </a:solidFill>
              </a:rPr>
              <a:t>2015</a:t>
            </a:r>
            <a:endParaRPr lang="nl-NL" sz="2000" b="1" dirty="0">
              <a:solidFill>
                <a:schemeClr val="tx2"/>
              </a:solidFill>
            </a:endParaRP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611188" y="1052513"/>
            <a:ext cx="7848600" cy="5809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u="sng" dirty="0"/>
              <a:t>4-tallen</a:t>
            </a:r>
            <a:r>
              <a:rPr lang="nl-NL" sz="2000" u="sng" dirty="0"/>
              <a:t> competitie en dames competitie</a:t>
            </a:r>
          </a:p>
          <a:p>
            <a:pPr>
              <a:spcBef>
                <a:spcPct val="50000"/>
              </a:spcBef>
            </a:pPr>
            <a:r>
              <a:rPr lang="nl-NL" sz="1600" dirty="0"/>
              <a:t>We hadden 3 ploegen in de 4-tallen competitie en 1 ploeg in de dames competitie.</a:t>
            </a:r>
            <a:br>
              <a:rPr lang="nl-NL" sz="1600" dirty="0"/>
            </a:br>
            <a:r>
              <a:rPr lang="nl-NL" sz="1600" dirty="0"/>
              <a:t>Ook dit jaar is de competitie op de laatste zaterdag van de competitie afgesloten met een feestje ten huize van de voorzitter. </a:t>
            </a:r>
          </a:p>
          <a:p>
            <a:pPr>
              <a:spcBef>
                <a:spcPct val="50000"/>
              </a:spcBef>
            </a:pPr>
            <a:r>
              <a:rPr lang="nl-NL" sz="1600" b="1" u="sng" dirty="0"/>
              <a:t>ND1</a:t>
            </a:r>
            <a:r>
              <a:rPr lang="nl-NL" sz="1600" dirty="0"/>
              <a:t> de carré van Steven </a:t>
            </a:r>
            <a:r>
              <a:rPr lang="nl-NL" sz="1600" dirty="0" err="1"/>
              <a:t>Gielen</a:t>
            </a:r>
            <a:r>
              <a:rPr lang="nl-NL" sz="1600" dirty="0"/>
              <a:t> in </a:t>
            </a:r>
            <a:r>
              <a:rPr lang="nl-NL" sz="1600" dirty="0" smtClean="0"/>
              <a:t>Nationale 3A met </a:t>
            </a:r>
            <a:r>
              <a:rPr lang="nl-NL" sz="1600" dirty="0"/>
              <a:t>spelers Guy </a:t>
            </a:r>
            <a:r>
              <a:rPr lang="nl-NL" sz="1600" dirty="0" err="1"/>
              <a:t>Buytaert</a:t>
            </a:r>
            <a:r>
              <a:rPr lang="nl-NL" sz="1600" dirty="0"/>
              <a:t>, </a:t>
            </a:r>
            <a:r>
              <a:rPr lang="nl-NL" sz="1600" dirty="0" smtClean="0"/>
              <a:t>Piet </a:t>
            </a:r>
            <a:r>
              <a:rPr lang="nl-NL" sz="1600" dirty="0" err="1" smtClean="0"/>
              <a:t>Herregods</a:t>
            </a:r>
            <a:r>
              <a:rPr lang="nl-NL" sz="1600" dirty="0" smtClean="0"/>
              <a:t>, Bart </a:t>
            </a:r>
            <a:r>
              <a:rPr lang="nl-NL" sz="1600" dirty="0" err="1"/>
              <a:t>Magerman</a:t>
            </a:r>
            <a:r>
              <a:rPr lang="nl-NL" sz="1600" dirty="0"/>
              <a:t>, </a:t>
            </a:r>
            <a:r>
              <a:rPr lang="nl-NL" sz="1600" dirty="0" smtClean="0"/>
              <a:t>Guy </a:t>
            </a:r>
            <a:r>
              <a:rPr lang="nl-NL" sz="1600" dirty="0" err="1" smtClean="0"/>
              <a:t>Mayeur</a:t>
            </a:r>
            <a:r>
              <a:rPr lang="nl-NL" sz="1600" dirty="0" smtClean="0"/>
              <a:t>, Chris Roelans en </a:t>
            </a:r>
            <a:r>
              <a:rPr lang="nl-NL" sz="1600" dirty="0"/>
              <a:t>André Schots, eindigde </a:t>
            </a:r>
            <a:r>
              <a:rPr lang="nl-NL" sz="1600" dirty="0" smtClean="0"/>
              <a:t>1</a:t>
            </a:r>
            <a:r>
              <a:rPr lang="nl-NL" sz="1600" baseline="30000" dirty="0" smtClean="0"/>
              <a:t>ste</a:t>
            </a:r>
            <a:r>
              <a:rPr lang="nl-NL" sz="1600" dirty="0" smtClean="0"/>
              <a:t> </a:t>
            </a:r>
            <a:r>
              <a:rPr lang="nl-NL" sz="1600" dirty="0"/>
              <a:t>met </a:t>
            </a:r>
            <a:r>
              <a:rPr lang="nl-NL" sz="1600" dirty="0" smtClean="0"/>
              <a:t>273p </a:t>
            </a:r>
            <a:r>
              <a:rPr lang="nl-NL" sz="1600" dirty="0"/>
              <a:t>en </a:t>
            </a:r>
            <a:r>
              <a:rPr lang="nl-NL" sz="1600" dirty="0" smtClean="0"/>
              <a:t>promoveren voor de eerste keer naar 2</a:t>
            </a:r>
            <a:r>
              <a:rPr lang="nl-NL" sz="1600" baseline="30000" dirty="0" smtClean="0"/>
              <a:t>de</a:t>
            </a:r>
            <a:r>
              <a:rPr lang="nl-NL" sz="1600" dirty="0" smtClean="0"/>
              <a:t> nationale </a:t>
            </a:r>
            <a:r>
              <a:rPr lang="nl-NL" sz="1600" dirty="0"/>
              <a:t>afdeling</a:t>
            </a:r>
            <a:r>
              <a:rPr lang="nl-NL" sz="1600" dirty="0" smtClean="0"/>
              <a:t>.</a:t>
            </a:r>
            <a:endParaRPr lang="nl-NL" sz="1600" dirty="0"/>
          </a:p>
          <a:p>
            <a:pPr>
              <a:spcBef>
                <a:spcPct val="50000"/>
              </a:spcBef>
            </a:pPr>
            <a:r>
              <a:rPr lang="nl-NL" sz="1600" b="1" u="sng" dirty="0"/>
              <a:t>ND2</a:t>
            </a:r>
            <a:r>
              <a:rPr lang="nl-NL" sz="1600" dirty="0"/>
              <a:t> de carré van </a:t>
            </a:r>
            <a:r>
              <a:rPr lang="nl-NL" sz="1600" dirty="0" err="1"/>
              <a:t>Frieda</a:t>
            </a:r>
            <a:r>
              <a:rPr lang="nl-NL" sz="1600" dirty="0"/>
              <a:t> De Wilde in Liga </a:t>
            </a:r>
            <a:r>
              <a:rPr lang="nl-NL" sz="1600" dirty="0" smtClean="0"/>
              <a:t>2C </a:t>
            </a:r>
            <a:r>
              <a:rPr lang="nl-NL" sz="1600" dirty="0"/>
              <a:t>met spelers Hans </a:t>
            </a:r>
            <a:r>
              <a:rPr lang="nl-NL" sz="1600" dirty="0" err="1"/>
              <a:t>Adriaensens</a:t>
            </a:r>
            <a:r>
              <a:rPr lang="nl-NL" sz="1600" dirty="0"/>
              <a:t>, </a:t>
            </a:r>
            <a:r>
              <a:rPr lang="nl-NL" sz="1600" dirty="0" smtClean="0"/>
              <a:t>Vic </a:t>
            </a:r>
            <a:r>
              <a:rPr lang="nl-NL" sz="1600" dirty="0" err="1" smtClean="0"/>
              <a:t>Bailleul</a:t>
            </a:r>
            <a:r>
              <a:rPr lang="nl-NL" sz="1600" dirty="0" smtClean="0"/>
              <a:t>, Luc </a:t>
            </a:r>
            <a:r>
              <a:rPr lang="nl-NL" sz="1600" dirty="0" err="1"/>
              <a:t>Craeybeckx</a:t>
            </a:r>
            <a:r>
              <a:rPr lang="nl-NL" sz="1600" dirty="0"/>
              <a:t> </a:t>
            </a:r>
            <a:r>
              <a:rPr lang="nl-NL" sz="1600" dirty="0" smtClean="0"/>
              <a:t>, André Schots, </a:t>
            </a:r>
            <a:r>
              <a:rPr lang="nl-NL" sz="1600" dirty="0" err="1" smtClean="0"/>
              <a:t>Liliane</a:t>
            </a:r>
            <a:r>
              <a:rPr lang="nl-NL" sz="1600" dirty="0" smtClean="0"/>
              <a:t> Van Gelderen, </a:t>
            </a:r>
            <a:r>
              <a:rPr lang="nl-NL" sz="1600" dirty="0" err="1" smtClean="0"/>
              <a:t>Ronny</a:t>
            </a:r>
            <a:r>
              <a:rPr lang="nl-NL" sz="1600" dirty="0" smtClean="0"/>
              <a:t> Van </a:t>
            </a:r>
            <a:r>
              <a:rPr lang="nl-NL" sz="1600" dirty="0" err="1" smtClean="0"/>
              <a:t>Peteghem</a:t>
            </a:r>
            <a:r>
              <a:rPr lang="nl-NL" sz="1600" dirty="0" smtClean="0"/>
              <a:t> en Luc Van </a:t>
            </a:r>
            <a:r>
              <a:rPr lang="nl-NL" sz="1600" dirty="0" err="1" smtClean="0"/>
              <a:t>Waes</a:t>
            </a:r>
            <a:r>
              <a:rPr lang="nl-NL" sz="1600" dirty="0" smtClean="0"/>
              <a:t> </a:t>
            </a:r>
            <a:r>
              <a:rPr lang="nl-NL" sz="1600" dirty="0"/>
              <a:t>eindigde </a:t>
            </a:r>
            <a:r>
              <a:rPr lang="nl-NL" sz="1600" dirty="0" smtClean="0"/>
              <a:t>3</a:t>
            </a:r>
            <a:r>
              <a:rPr lang="nl-NL" sz="1600" baseline="30000" dirty="0" smtClean="0"/>
              <a:t>de</a:t>
            </a:r>
            <a:r>
              <a:rPr lang="nl-NL" sz="1600" dirty="0" smtClean="0"/>
              <a:t> </a:t>
            </a:r>
            <a:r>
              <a:rPr lang="nl-NL" sz="1600" dirty="0"/>
              <a:t>met </a:t>
            </a:r>
            <a:r>
              <a:rPr lang="nl-NL" sz="1600" dirty="0" smtClean="0"/>
              <a:t>226p</a:t>
            </a:r>
            <a:r>
              <a:rPr lang="nl-NL" sz="1600" dirty="0"/>
              <a:t>.</a:t>
            </a:r>
          </a:p>
          <a:p>
            <a:pPr>
              <a:spcBef>
                <a:spcPct val="50000"/>
              </a:spcBef>
            </a:pPr>
            <a:r>
              <a:rPr lang="nl-NL" sz="1600" b="1" u="sng" dirty="0"/>
              <a:t>ND3</a:t>
            </a:r>
            <a:r>
              <a:rPr lang="nl-NL" sz="1600" dirty="0"/>
              <a:t> de carré van Frans Van </a:t>
            </a:r>
            <a:r>
              <a:rPr lang="nl-NL" sz="1600" dirty="0" err="1"/>
              <a:t>Meir</a:t>
            </a:r>
            <a:r>
              <a:rPr lang="nl-NL" sz="1600" dirty="0"/>
              <a:t> in Liga </a:t>
            </a:r>
            <a:r>
              <a:rPr lang="nl-NL" sz="1600" dirty="0" smtClean="0"/>
              <a:t>3D </a:t>
            </a:r>
            <a:r>
              <a:rPr lang="nl-NL" sz="1600" dirty="0"/>
              <a:t>met spelers Pierre Barbier, </a:t>
            </a:r>
            <a:r>
              <a:rPr lang="nl-NL" sz="1600" dirty="0" smtClean="0"/>
              <a:t>Chris Boel, Wim </a:t>
            </a:r>
            <a:r>
              <a:rPr lang="nl-NL" sz="1600" dirty="0" err="1" smtClean="0"/>
              <a:t>Francen</a:t>
            </a:r>
            <a:r>
              <a:rPr lang="nl-NL" sz="1600" dirty="0" smtClean="0"/>
              <a:t>, Simone Janssen, Marc Van Biervliet, Jos </a:t>
            </a:r>
            <a:r>
              <a:rPr lang="nl-NL" sz="1600" dirty="0"/>
              <a:t>Van Hoogstraten en Mieke Van Overloop eindigde </a:t>
            </a:r>
            <a:r>
              <a:rPr lang="nl-NL" sz="1600" dirty="0" smtClean="0"/>
              <a:t>op </a:t>
            </a:r>
            <a:r>
              <a:rPr lang="nl-NL" sz="1600" dirty="0"/>
              <a:t>de </a:t>
            </a:r>
            <a:r>
              <a:rPr lang="nl-NL" sz="1600" dirty="0" smtClean="0"/>
              <a:t>2</a:t>
            </a:r>
            <a:r>
              <a:rPr lang="nl-NL" sz="1600" baseline="30000" dirty="0" smtClean="0"/>
              <a:t>de</a:t>
            </a:r>
            <a:r>
              <a:rPr lang="nl-NL" sz="1600" dirty="0" smtClean="0"/>
              <a:t> </a:t>
            </a:r>
            <a:r>
              <a:rPr lang="nl-NL" sz="1600" dirty="0"/>
              <a:t>plaats met </a:t>
            </a:r>
            <a:r>
              <a:rPr lang="nl-NL" sz="1600" dirty="0" smtClean="0"/>
              <a:t>261p. Ze hadden evenveel punten als de kampioen </a:t>
            </a:r>
            <a:r>
              <a:rPr lang="nl-NL" sz="1600" dirty="0" err="1" smtClean="0"/>
              <a:t>Brasschaatse</a:t>
            </a:r>
            <a:r>
              <a:rPr lang="nl-NL" sz="1600" dirty="0" smtClean="0"/>
              <a:t>, maar verloren er 2x tegen.</a:t>
            </a:r>
            <a:endParaRPr lang="nl-NL" sz="1600" dirty="0"/>
          </a:p>
          <a:p>
            <a:pPr>
              <a:spcBef>
                <a:spcPct val="50000"/>
              </a:spcBef>
            </a:pPr>
            <a:r>
              <a:rPr lang="nl-NL" sz="1600" b="1" u="sng" dirty="0"/>
              <a:t>Vrouwencarré</a:t>
            </a:r>
            <a:r>
              <a:rPr lang="nl-NL" sz="1600" b="1" dirty="0"/>
              <a:t> (district Antwerpen)</a:t>
            </a:r>
          </a:p>
          <a:p>
            <a:r>
              <a:rPr lang="nl-NL" sz="1600" dirty="0"/>
              <a:t>De damescarré </a:t>
            </a:r>
            <a:r>
              <a:rPr lang="nl-NL" sz="1600" b="1" dirty="0"/>
              <a:t>ND 1</a:t>
            </a:r>
            <a:r>
              <a:rPr lang="nl-NL" sz="1600" dirty="0"/>
              <a:t> in reeks </a:t>
            </a:r>
            <a:r>
              <a:rPr lang="nl-NL" sz="1600" dirty="0" smtClean="0"/>
              <a:t>2 </a:t>
            </a:r>
            <a:r>
              <a:rPr lang="nl-NL" sz="1600" dirty="0"/>
              <a:t>met </a:t>
            </a:r>
            <a:r>
              <a:rPr lang="nl-NL" sz="1600" dirty="0" err="1"/>
              <a:t>Frieda</a:t>
            </a:r>
            <a:r>
              <a:rPr lang="nl-NL" sz="1600" dirty="0"/>
              <a:t> De Wilde, </a:t>
            </a:r>
            <a:r>
              <a:rPr lang="nl-NL" sz="1600" dirty="0" err="1"/>
              <a:t>Chis</a:t>
            </a:r>
            <a:r>
              <a:rPr lang="nl-NL" sz="1600" dirty="0"/>
              <a:t> Boel, Simone Janssen en  </a:t>
            </a:r>
            <a:r>
              <a:rPr lang="nl-NL" sz="1600" dirty="0" err="1"/>
              <a:t>Liliane</a:t>
            </a:r>
            <a:r>
              <a:rPr lang="nl-NL" sz="1600" dirty="0"/>
              <a:t> Van Gelderen eindigde </a:t>
            </a:r>
            <a:r>
              <a:rPr lang="nl-NL" sz="1600" dirty="0" smtClean="0"/>
              <a:t>5</a:t>
            </a:r>
            <a:r>
              <a:rPr lang="nl-NL" sz="1600" baseline="30000" dirty="0" smtClean="0"/>
              <a:t>de</a:t>
            </a:r>
            <a:r>
              <a:rPr lang="nl-NL" sz="1600" dirty="0" smtClean="0"/>
              <a:t> </a:t>
            </a:r>
            <a:r>
              <a:rPr lang="nl-NL" sz="1600" dirty="0"/>
              <a:t>met </a:t>
            </a:r>
            <a:r>
              <a:rPr lang="nl-NL" sz="1600" dirty="0" smtClean="0"/>
              <a:t>60p.</a:t>
            </a:r>
            <a:endParaRPr lang="nl-NL" sz="1600" dirty="0"/>
          </a:p>
          <a:p>
            <a:pPr>
              <a:spcBef>
                <a:spcPts val="900"/>
              </a:spcBef>
            </a:pPr>
            <a:r>
              <a:rPr lang="nl-NL" sz="1600" b="1" u="sng" dirty="0"/>
              <a:t>BAH competitie</a:t>
            </a:r>
            <a:r>
              <a:rPr lang="nl-NL" sz="1600" b="1" dirty="0"/>
              <a:t> (handel Antwerpen)</a:t>
            </a:r>
          </a:p>
          <a:p>
            <a:r>
              <a:rPr lang="nl-NL" sz="1600" b="1" dirty="0" err="1"/>
              <a:t>Centea</a:t>
            </a:r>
            <a:r>
              <a:rPr lang="nl-NL" sz="1600" dirty="0"/>
              <a:t>, de ploeg van onze </a:t>
            </a:r>
            <a:r>
              <a:rPr lang="nl-NL" sz="1600" dirty="0" smtClean="0"/>
              <a:t>voorzitter handhaaft zich in de eerste </a:t>
            </a:r>
            <a:r>
              <a:rPr lang="nl-NL" sz="1600" dirty="0"/>
              <a:t>afdeling.</a:t>
            </a:r>
          </a:p>
          <a:p>
            <a:endParaRPr lang="nl-NL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7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 build="p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7628</TotalTime>
  <Words>801</Words>
  <Application>Microsoft Office PowerPoint</Application>
  <PresentationFormat>Diavoorstelling (4:3)</PresentationFormat>
  <Paragraphs>235</Paragraphs>
  <Slides>22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22</vt:i4>
      </vt:variant>
    </vt:vector>
  </HeadingPairs>
  <TitlesOfParts>
    <vt:vector size="24" baseType="lpstr">
      <vt:lpstr>Standaardontwerp</vt:lpstr>
      <vt:lpstr>Aangepast ontwerp</vt:lpstr>
      <vt:lpstr> </vt:lpstr>
      <vt:lpstr> </vt:lpstr>
      <vt:lpstr> </vt:lpstr>
      <vt:lpstr> </vt:lpstr>
      <vt:lpstr>Dia 5</vt:lpstr>
      <vt:lpstr> </vt:lpstr>
      <vt:lpstr>Dia 7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Dia 20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Vergadering vrijdag 25 mei 2007</dc:title>
  <dc:creator>RAEDSCHELDERS</dc:creator>
  <cp:lastModifiedBy>Nobele Donk 2</cp:lastModifiedBy>
  <cp:revision>529</cp:revision>
  <dcterms:created xsi:type="dcterms:W3CDTF">2007-05-24T14:37:55Z</dcterms:created>
  <dcterms:modified xsi:type="dcterms:W3CDTF">2015-05-29T11:00:06Z</dcterms:modified>
</cp:coreProperties>
</file>